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25"/>
  </p:notesMasterIdLst>
  <p:handoutMasterIdLst>
    <p:handoutMasterId r:id="rId26"/>
  </p:handoutMasterIdLst>
  <p:sldIdLst>
    <p:sldId id="256" r:id="rId5"/>
    <p:sldId id="271" r:id="rId6"/>
    <p:sldId id="273" r:id="rId7"/>
    <p:sldId id="261" r:id="rId8"/>
    <p:sldId id="272" r:id="rId9"/>
    <p:sldId id="260" r:id="rId10"/>
    <p:sldId id="262" r:id="rId11"/>
    <p:sldId id="275" r:id="rId12"/>
    <p:sldId id="268" r:id="rId13"/>
    <p:sldId id="263" r:id="rId14"/>
    <p:sldId id="264" r:id="rId15"/>
    <p:sldId id="276" r:id="rId16"/>
    <p:sldId id="278" r:id="rId17"/>
    <p:sldId id="277" r:id="rId18"/>
    <p:sldId id="280" r:id="rId19"/>
    <p:sldId id="269" r:id="rId20"/>
    <p:sldId id="265" r:id="rId21"/>
    <p:sldId id="267" r:id="rId22"/>
    <p:sldId id="266" r:id="rId23"/>
    <p:sldId id="279" r:id="rId24"/>
  </p:sldIdLst>
  <p:sldSz cx="9144000" cy="5143500" type="screen16x9"/>
  <p:notesSz cx="6858000" cy="9144000"/>
  <p:defaultTex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51" autoAdjust="0"/>
    <p:restoredTop sz="77885"/>
  </p:normalViewPr>
  <p:slideViewPr>
    <p:cSldViewPr snapToGrid="0" snapToObjects="1" showGuides="1">
      <p:cViewPr>
        <p:scale>
          <a:sx n="125" d="100"/>
          <a:sy n="125" d="100"/>
        </p:scale>
        <p:origin x="643" y="-931"/>
      </p:cViewPr>
      <p:guideLst>
        <p:guide orient="horz" pos="1620"/>
        <p:guide pos="2880"/>
      </p:guideLst>
    </p:cSldViewPr>
  </p:slideViewPr>
  <p:outlineViewPr>
    <p:cViewPr>
      <p:scale>
        <a:sx n="33" d="100"/>
        <a:sy n="33" d="100"/>
      </p:scale>
      <p:origin x="0" y="0"/>
    </p:cViewPr>
  </p:outlineViewPr>
  <p:notesTextViewPr>
    <p:cViewPr>
      <p:scale>
        <a:sx n="3" d="2"/>
        <a:sy n="3" d="2"/>
      </p:scale>
      <p:origin x="0" y="-226"/>
    </p:cViewPr>
  </p:notesTextViewPr>
  <p:sorterViewPr>
    <p:cViewPr>
      <p:scale>
        <a:sx n="66" d="100"/>
        <a:sy n="66" d="100"/>
      </p:scale>
      <p:origin x="0" y="0"/>
    </p:cViewPr>
  </p:sorterViewPr>
  <p:notesViewPr>
    <p:cSldViewPr snapToGrid="0" snapToObjects="1" showGuides="1">
      <p:cViewPr varScale="1">
        <p:scale>
          <a:sx n="150" d="100"/>
          <a:sy n="150" d="100"/>
        </p:scale>
        <p:origin x="6080"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dirty="0">
              <a:latin typeface="Arial" panose="020B0604020202020204" pitchFamily="34" charset="0"/>
            </a:endParaRP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279B33-A94D-4C8C-88C2-619932967EF3}" type="datetimeFigureOut">
              <a:rPr lang="fr-CH" smtClean="0">
                <a:latin typeface="Arial" panose="020B0604020202020204" pitchFamily="34" charset="0"/>
              </a:rPr>
              <a:t>08.12.2023</a:t>
            </a:fld>
            <a:endParaRPr lang="fr-CH" dirty="0">
              <a:latin typeface="Arial" panose="020B0604020202020204" pitchFamily="34" charset="0"/>
            </a:endParaRP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dirty="0">
              <a:latin typeface="Arial" panose="020B0604020202020204" pitchFamily="34" charset="0"/>
            </a:endParaRP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BF4AF0-8439-436D-BEF0-52070F19E1B6}" type="slidenum">
              <a:rPr lang="fr-CH" smtClean="0">
                <a:latin typeface="Arial" panose="020B0604020202020204" pitchFamily="34" charset="0"/>
              </a:rPr>
              <a:t>‹N°›</a:t>
            </a:fld>
            <a:endParaRPr lang="fr-CH" dirty="0">
              <a:latin typeface="Arial" panose="020B0604020202020204" pitchFamily="34" charset="0"/>
            </a:endParaRPr>
          </a:p>
        </p:txBody>
      </p:sp>
    </p:spTree>
    <p:extLst>
      <p:ext uri="{BB962C8B-B14F-4D97-AF65-F5344CB8AC3E}">
        <p14:creationId xmlns:p14="http://schemas.microsoft.com/office/powerpoint/2010/main" val="13249056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F8103E42-5239-1A40-AD33-3EE7E9DDF5FD}" type="datetimeFigureOut">
              <a:rPr lang="fr-FR" smtClean="0"/>
              <a:pPr/>
              <a:t>08/12/2023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4CF50783-AAED-1941-8BCC-9F6140F0A6B1}" type="slidenum">
              <a:rPr lang="fr-FR" smtClean="0"/>
              <a:pPr/>
              <a:t>‹N°›</a:t>
            </a:fld>
            <a:endParaRPr lang="fr-FR" dirty="0"/>
          </a:p>
        </p:txBody>
      </p:sp>
    </p:spTree>
    <p:extLst>
      <p:ext uri="{BB962C8B-B14F-4D97-AF65-F5344CB8AC3E}">
        <p14:creationId xmlns:p14="http://schemas.microsoft.com/office/powerpoint/2010/main" val="726742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Causes: </a:t>
            </a:r>
            <a:r>
              <a:rPr lang="fr-CH" dirty="0" err="1"/>
              <a:t>only</a:t>
            </a:r>
            <a:r>
              <a:rPr lang="fr-CH" dirty="0"/>
              <a:t> if </a:t>
            </a:r>
            <a:r>
              <a:rPr lang="fr-CH" dirty="0" err="1"/>
              <a:t>corrected</a:t>
            </a:r>
            <a:r>
              <a:rPr lang="fr-CH" dirty="0"/>
              <a:t> </a:t>
            </a:r>
            <a:r>
              <a:rPr lang="fr-CH" dirty="0" err="1"/>
              <a:t>from</a:t>
            </a:r>
            <a:r>
              <a:rPr lang="fr-CH" dirty="0"/>
              <a:t> </a:t>
            </a:r>
            <a:r>
              <a:rPr lang="fr-CH" dirty="0" err="1"/>
              <a:t>proper</a:t>
            </a:r>
            <a:r>
              <a:rPr lang="fr-CH" dirty="0"/>
              <a:t> motion.</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a:t>
            </a:fld>
            <a:endParaRPr lang="fr-FR" dirty="0"/>
          </a:p>
        </p:txBody>
      </p:sp>
    </p:spTree>
    <p:extLst>
      <p:ext uri="{BB962C8B-B14F-4D97-AF65-F5344CB8AC3E}">
        <p14:creationId xmlns:p14="http://schemas.microsoft.com/office/powerpoint/2010/main" val="288408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CH" dirty="0"/>
              <a:t>So </a:t>
            </a:r>
            <a:r>
              <a:rPr lang="fr-CH" dirty="0" err="1"/>
              <a:t>these</a:t>
            </a:r>
            <a:r>
              <a:rPr lang="fr-CH" dirty="0"/>
              <a:t> are the </a:t>
            </a:r>
            <a:r>
              <a:rPr lang="fr-CH" dirty="0" err="1"/>
              <a:t>results</a:t>
            </a:r>
            <a:r>
              <a:rPr lang="fr-CH" dirty="0"/>
              <a:t> for all 15 stars. </a:t>
            </a:r>
            <a:r>
              <a:rPr lang="fr-CH" dirty="0" err="1"/>
              <a:t>Given</a:t>
            </a:r>
            <a:r>
              <a:rPr lang="fr-CH" dirty="0"/>
              <a:t> the discussion </a:t>
            </a:r>
            <a:r>
              <a:rPr lang="fr-CH" dirty="0" err="1"/>
              <a:t>above</a:t>
            </a:r>
            <a:r>
              <a:rPr lang="fr-CH" dirty="0"/>
              <a:t>, the important points to look at </a:t>
            </a:r>
            <a:r>
              <a:rPr lang="fr-CH" dirty="0" err="1"/>
              <a:t>here</a:t>
            </a:r>
            <a:r>
              <a:rPr lang="fr-CH" dirty="0"/>
              <a:t> </a:t>
            </a:r>
            <a:r>
              <a:rPr lang="fr-CH" dirty="0" err="1"/>
              <a:t>is</a:t>
            </a:r>
            <a:r>
              <a:rPr lang="fr-CH" dirty="0"/>
              <a:t> the </a:t>
            </a:r>
            <a:r>
              <a:rPr lang="fr-CH" dirty="0" err="1"/>
              <a:t>shape</a:t>
            </a:r>
            <a:r>
              <a:rPr lang="fr-CH" dirty="0"/>
              <a:t> </a:t>
            </a:r>
            <a:r>
              <a:rPr lang="fr-CH" dirty="0" err="1"/>
              <a:t>periodogram</a:t>
            </a:r>
            <a:r>
              <a:rPr lang="fr-CH" dirty="0"/>
              <a:t> for the main </a:t>
            </a:r>
            <a:r>
              <a:rPr lang="fr-CH" dirty="0" err="1"/>
              <a:t>periodicity</a:t>
            </a:r>
            <a:r>
              <a:rPr lang="fr-CH" dirty="0"/>
              <a:t>. As for orbital </a:t>
            </a:r>
            <a:r>
              <a:rPr lang="fr-CH" dirty="0" err="1"/>
              <a:t>signals</a:t>
            </a:r>
            <a:r>
              <a:rPr lang="fr-CH" dirty="0"/>
              <a:t> in the shift, </a:t>
            </a:r>
            <a:r>
              <a:rPr lang="fr-CH" dirty="0" err="1"/>
              <a:t>only</a:t>
            </a:r>
            <a:r>
              <a:rPr lang="fr-CH" dirty="0"/>
              <a:t> </a:t>
            </a:r>
            <a:r>
              <a:rPr lang="fr-CH" dirty="0" err="1"/>
              <a:t>two</a:t>
            </a:r>
            <a:r>
              <a:rPr lang="fr-CH" dirty="0"/>
              <a:t> stars </a:t>
            </a:r>
            <a:r>
              <a:rPr lang="fr-CH" dirty="0" err="1"/>
              <a:t>were</a:t>
            </a:r>
            <a:r>
              <a:rPr lang="fr-CH" dirty="0"/>
              <a:t> </a:t>
            </a:r>
            <a:r>
              <a:rPr lang="fr-CH" dirty="0" err="1"/>
              <a:t>expected</a:t>
            </a:r>
            <a:r>
              <a:rPr lang="fr-CH" dirty="0"/>
              <a:t> to have one: R Cru and ASAS. No signal for </a:t>
            </a:r>
            <a:r>
              <a:rPr lang="fr-CH" dirty="0" err="1"/>
              <a:t>RCru</a:t>
            </a:r>
            <a:r>
              <a:rPr lang="fr-CH" dirty="0"/>
              <a:t>, but a </a:t>
            </a:r>
            <a:r>
              <a:rPr lang="fr-CH" dirty="0" err="1"/>
              <a:t>broad</a:t>
            </a:r>
            <a:r>
              <a:rPr lang="fr-CH" dirty="0"/>
              <a:t> </a:t>
            </a:r>
            <a:r>
              <a:rPr lang="fr-CH" dirty="0" err="1"/>
              <a:t>peak</a:t>
            </a:r>
            <a:r>
              <a:rPr lang="fr-CH" dirty="0"/>
              <a:t> at 310 </a:t>
            </a:r>
            <a:r>
              <a:rPr lang="fr-CH" dirty="0" err="1"/>
              <a:t>days</a:t>
            </a:r>
            <a:r>
              <a:rPr lang="fr-CH" dirty="0"/>
              <a:t> for ASAS. Apart </a:t>
            </a:r>
            <a:r>
              <a:rPr lang="fr-CH" dirty="0" err="1"/>
              <a:t>from</a:t>
            </a:r>
            <a:r>
              <a:rPr lang="fr-CH" dirty="0"/>
              <a:t> </a:t>
            </a:r>
            <a:r>
              <a:rPr lang="fr-CH" dirty="0" err="1"/>
              <a:t>that</a:t>
            </a:r>
            <a:r>
              <a:rPr lang="fr-CH" dirty="0"/>
              <a:t>:</a:t>
            </a:r>
            <a:br>
              <a:rPr lang="fr-CH" dirty="0"/>
            </a:br>
            <a:r>
              <a:rPr lang="fr-FR" dirty="0"/>
              <a:t>All </a:t>
            </a:r>
            <a:r>
              <a:rPr lang="fr-FR" dirty="0" err="1"/>
              <a:t>Hermes</a:t>
            </a:r>
            <a:r>
              <a:rPr lang="fr-FR" dirty="0"/>
              <a:t> </a:t>
            </a:r>
            <a:r>
              <a:rPr lang="fr-FR" dirty="0" err="1"/>
              <a:t>except</a:t>
            </a:r>
            <a:r>
              <a:rPr lang="fr-FR" dirty="0"/>
              <a:t> Polaris stars have </a:t>
            </a:r>
            <a:r>
              <a:rPr lang="fr-FR" dirty="0" err="1"/>
              <a:t>their</a:t>
            </a:r>
            <a:r>
              <a:rPr lang="fr-FR" dirty="0"/>
              <a:t> main </a:t>
            </a:r>
            <a:r>
              <a:rPr lang="fr-FR" dirty="0" err="1"/>
              <a:t>period</a:t>
            </a:r>
            <a:r>
              <a:rPr lang="fr-FR" dirty="0"/>
              <a:t> </a:t>
            </a:r>
            <a:r>
              <a:rPr lang="fr-FR" dirty="0" err="1"/>
              <a:t>found</a:t>
            </a:r>
            <a:r>
              <a:rPr lang="fr-FR" dirty="0"/>
              <a:t> </a:t>
            </a:r>
            <a:r>
              <a:rPr lang="fr-FR" dirty="0" err="1"/>
              <a:t>with</a:t>
            </a:r>
            <a:r>
              <a:rPr lang="fr-FR" dirty="0"/>
              <a:t> the </a:t>
            </a:r>
            <a:r>
              <a:rPr lang="fr-FR" dirty="0" err="1"/>
              <a:t>shape</a:t>
            </a:r>
            <a:r>
              <a:rPr lang="fr-FR" dirty="0"/>
              <a:t> </a:t>
            </a:r>
            <a:r>
              <a:rPr lang="fr-FR" dirty="0" err="1"/>
              <a:t>periodogram</a:t>
            </a:r>
            <a:r>
              <a:rPr lang="fr-FR" dirty="0"/>
              <a:t> at max power(7/8)</a:t>
            </a:r>
          </a:p>
          <a:p>
            <a:pPr lvl="1"/>
            <a:r>
              <a:rPr lang="fr-FR" dirty="0"/>
              <a:t>For Coralie14, </a:t>
            </a:r>
            <a:r>
              <a:rPr lang="fr-FR" dirty="0" err="1"/>
              <a:t>only</a:t>
            </a:r>
            <a:r>
              <a:rPr lang="fr-FR" dirty="0"/>
              <a:t> R Cru, BG Cru and QZ </a:t>
            </a:r>
            <a:r>
              <a:rPr lang="fr-FR" dirty="0" err="1"/>
              <a:t>Nor</a:t>
            </a:r>
            <a:r>
              <a:rPr lang="fr-FR" dirty="0"/>
              <a:t> have </a:t>
            </a:r>
            <a:r>
              <a:rPr lang="fr-FR" dirty="0" err="1"/>
              <a:t>their</a:t>
            </a:r>
            <a:r>
              <a:rPr lang="fr-FR" dirty="0"/>
              <a:t> main </a:t>
            </a:r>
            <a:r>
              <a:rPr lang="fr-FR" dirty="0" err="1"/>
              <a:t>period</a:t>
            </a:r>
            <a:r>
              <a:rPr lang="fr-FR" dirty="0"/>
              <a:t> </a:t>
            </a:r>
            <a:r>
              <a:rPr lang="fr-FR" dirty="0" err="1"/>
              <a:t>found</a:t>
            </a:r>
            <a:r>
              <a:rPr lang="fr-FR" dirty="0"/>
              <a:t> </a:t>
            </a:r>
            <a:r>
              <a:rPr lang="fr-FR" dirty="0" err="1"/>
              <a:t>with</a:t>
            </a:r>
            <a:r>
              <a:rPr lang="fr-FR" dirty="0"/>
              <a:t> the </a:t>
            </a:r>
            <a:r>
              <a:rPr lang="fr-FR" dirty="0" err="1"/>
              <a:t>shape</a:t>
            </a:r>
            <a:r>
              <a:rPr lang="fr-FR" dirty="0"/>
              <a:t> </a:t>
            </a:r>
            <a:r>
              <a:rPr lang="fr-FR" dirty="0" err="1"/>
              <a:t>periodogram</a:t>
            </a:r>
            <a:r>
              <a:rPr lang="fr-FR" dirty="0"/>
              <a:t> at </a:t>
            </a:r>
            <a:r>
              <a:rPr lang="fr-FR"/>
              <a:t>max power(3/7)</a:t>
            </a:r>
            <a:endParaRPr lang="fr-FR" dirty="0"/>
          </a:p>
          <a:p>
            <a:endParaRPr lang="fr-CH"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16</a:t>
            </a:fld>
            <a:endParaRPr lang="fr-FR" dirty="0"/>
          </a:p>
        </p:txBody>
      </p:sp>
    </p:spTree>
    <p:extLst>
      <p:ext uri="{BB962C8B-B14F-4D97-AF65-F5344CB8AC3E}">
        <p14:creationId xmlns:p14="http://schemas.microsoft.com/office/powerpoint/2010/main" val="218677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err="1"/>
              <a:t>Here</a:t>
            </a:r>
            <a:r>
              <a:rPr lang="fr-CH" dirty="0"/>
              <a:t> </a:t>
            </a:r>
            <a:r>
              <a:rPr lang="fr-CH" dirty="0" err="1"/>
              <a:t>it</a:t>
            </a:r>
            <a:r>
              <a:rPr lang="fr-CH" dirty="0"/>
              <a:t> </a:t>
            </a:r>
            <a:r>
              <a:rPr lang="fr-CH" dirty="0" err="1"/>
              <a:t>is</a:t>
            </a:r>
            <a:r>
              <a:rPr lang="fr-CH" dirty="0"/>
              <a:t> </a:t>
            </a:r>
            <a:r>
              <a:rPr lang="fr-CH" dirty="0" err="1"/>
              <a:t>with</a:t>
            </a:r>
            <a:r>
              <a:rPr lang="fr-CH" dirty="0"/>
              <a:t> magnitudes but the </a:t>
            </a:r>
            <a:r>
              <a:rPr lang="fr-CH" dirty="0" err="1"/>
              <a:t>principle</a:t>
            </a:r>
            <a:r>
              <a:rPr lang="fr-CH" dirty="0"/>
              <a:t> </a:t>
            </a:r>
            <a:r>
              <a:rPr lang="fr-CH" dirty="0" err="1"/>
              <a:t>is</a:t>
            </a:r>
            <a:r>
              <a:rPr lang="fr-CH" dirty="0"/>
              <a:t> the </a:t>
            </a:r>
            <a:r>
              <a:rPr lang="fr-CH" dirty="0" err="1"/>
              <a:t>same</a:t>
            </a:r>
            <a:r>
              <a:rPr lang="fr-CH" dirty="0"/>
              <a:t> </a:t>
            </a:r>
            <a:r>
              <a:rPr lang="fr-CH" dirty="0" err="1"/>
              <a:t>with</a:t>
            </a:r>
            <a:r>
              <a:rPr lang="fr-CH" dirty="0"/>
              <a:t> radial </a:t>
            </a:r>
            <a:r>
              <a:rPr lang="fr-CH" dirty="0" err="1"/>
              <a:t>velocities</a:t>
            </a:r>
            <a:r>
              <a:rPr lang="fr-CH" dirty="0"/>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a:t>
            </a:fld>
            <a:endParaRPr lang="fr-FR" dirty="0"/>
          </a:p>
        </p:txBody>
      </p:sp>
    </p:spTree>
    <p:extLst>
      <p:ext uri="{BB962C8B-B14F-4D97-AF65-F5344CB8AC3E}">
        <p14:creationId xmlns:p14="http://schemas.microsoft.com/office/powerpoint/2010/main" val="3768269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But if </a:t>
            </a:r>
            <a:r>
              <a:rPr lang="fr-CH" dirty="0" err="1"/>
              <a:t>you</a:t>
            </a:r>
            <a:r>
              <a:rPr lang="fr-CH" dirty="0"/>
              <a:t> </a:t>
            </a:r>
            <a:r>
              <a:rPr lang="fr-CH" dirty="0" err="1"/>
              <a:t>remember</a:t>
            </a:r>
            <a:r>
              <a:rPr lang="fr-CH" dirty="0"/>
              <a:t> </a:t>
            </a:r>
            <a:r>
              <a:rPr lang="fr-CH" dirty="0" err="1"/>
              <a:t>before</a:t>
            </a:r>
            <a:r>
              <a:rPr lang="fr-CH" dirty="0"/>
              <a:t>, orbital motion has a RV of </a:t>
            </a:r>
            <a:r>
              <a:rPr lang="fr-CH" dirty="0" err="1"/>
              <a:t>around</a:t>
            </a:r>
            <a:r>
              <a:rPr lang="fr-CH" dirty="0"/>
              <a:t> </a:t>
            </a:r>
            <a:r>
              <a:rPr lang="fr-CH" dirty="0" err="1"/>
              <a:t>tens</a:t>
            </a:r>
            <a:r>
              <a:rPr lang="fr-CH" dirty="0"/>
              <a:t> of km/s </a:t>
            </a:r>
            <a:r>
              <a:rPr lang="fr-CH" dirty="0" err="1"/>
              <a:t>so</a:t>
            </a:r>
            <a:r>
              <a:rPr lang="fr-CH" dirty="0"/>
              <a:t> </a:t>
            </a:r>
            <a:r>
              <a:rPr lang="fr-CH" dirty="0" err="1"/>
              <a:t>same</a:t>
            </a:r>
            <a:r>
              <a:rPr lang="fr-CH" dirty="0"/>
              <a:t> </a:t>
            </a:r>
            <a:r>
              <a:rPr lang="fr-CH" dirty="0" err="1"/>
              <a:t>order</a:t>
            </a:r>
            <a:r>
              <a:rPr lang="fr-CH" dirty="0"/>
              <a:t> of magnitude.</a:t>
            </a:r>
          </a:p>
          <a:p>
            <a:r>
              <a:rPr lang="fr-CH" dirty="0" err="1"/>
              <a:t>Induce</a:t>
            </a:r>
            <a:r>
              <a:rPr lang="fr-CH" dirty="0"/>
              <a:t> </a:t>
            </a:r>
            <a:r>
              <a:rPr lang="fr-CH" dirty="0" err="1"/>
              <a:t>errors</a:t>
            </a:r>
            <a:r>
              <a:rPr lang="fr-CH" dirty="0"/>
              <a:t>: miss an </a:t>
            </a:r>
            <a:r>
              <a:rPr lang="fr-CH" dirty="0" err="1"/>
              <a:t>exoplanet</a:t>
            </a:r>
            <a:r>
              <a:rPr lang="fr-CH" dirty="0"/>
              <a:t>. False-</a:t>
            </a:r>
            <a:r>
              <a:rPr lang="fr-CH" dirty="0" err="1"/>
              <a:t>negative</a:t>
            </a:r>
            <a:r>
              <a:rPr lang="fr-CH" dirty="0"/>
              <a:t>.</a:t>
            </a:r>
          </a:p>
          <a:p>
            <a:r>
              <a:rPr lang="fr-CH" dirty="0" err="1"/>
              <a:t>Mimic</a:t>
            </a:r>
            <a:r>
              <a:rPr lang="fr-CH" dirty="0"/>
              <a:t>: </a:t>
            </a:r>
            <a:r>
              <a:rPr lang="fr-CH" dirty="0" err="1"/>
              <a:t>detect</a:t>
            </a:r>
            <a:r>
              <a:rPr lang="fr-CH" dirty="0"/>
              <a:t> by </a:t>
            </a:r>
            <a:r>
              <a:rPr lang="fr-CH" dirty="0" err="1"/>
              <a:t>error</a:t>
            </a:r>
            <a:r>
              <a:rPr lang="fr-CH" dirty="0"/>
              <a:t>. False-positive</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5</a:t>
            </a:fld>
            <a:endParaRPr lang="fr-FR" dirty="0"/>
          </a:p>
        </p:txBody>
      </p:sp>
    </p:spTree>
    <p:extLst>
      <p:ext uri="{BB962C8B-B14F-4D97-AF65-F5344CB8AC3E}">
        <p14:creationId xmlns:p14="http://schemas.microsoft.com/office/powerpoint/2010/main" val="3001315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err="1"/>
              <a:t>Two</a:t>
            </a:r>
            <a:r>
              <a:rPr lang="fr-CH" dirty="0"/>
              <a:t> </a:t>
            </a:r>
            <a:r>
              <a:rPr lang="fr-CH" dirty="0" err="1"/>
              <a:t>things</a:t>
            </a:r>
            <a:r>
              <a:rPr lang="fr-CH" dirty="0"/>
              <a:t> to notice: first </a:t>
            </a:r>
            <a:r>
              <a:rPr lang="fr-CH" dirty="0" err="1"/>
              <a:t>goes</a:t>
            </a:r>
            <a:r>
              <a:rPr lang="fr-CH" dirty="0"/>
              <a:t> </a:t>
            </a:r>
            <a:r>
              <a:rPr lang="fr-CH" dirty="0" err="1"/>
              <a:t>from</a:t>
            </a:r>
            <a:r>
              <a:rPr lang="fr-CH" dirty="0"/>
              <a:t> 0 to 1 and second </a:t>
            </a:r>
            <a:r>
              <a:rPr lang="fr-CH" dirty="0" err="1"/>
              <a:t>most</a:t>
            </a:r>
            <a:r>
              <a:rPr lang="fr-CH" dirty="0"/>
              <a:t> </a:t>
            </a:r>
            <a:r>
              <a:rPr lang="fr-CH" dirty="0" err="1"/>
              <a:t>importantly</a:t>
            </a:r>
            <a:r>
              <a:rPr lang="fr-CH" dirty="0"/>
              <a:t> </a:t>
            </a:r>
            <a:r>
              <a:rPr lang="fr-CH" dirty="0" err="1"/>
              <a:t>it’s</a:t>
            </a:r>
            <a:r>
              <a:rPr lang="fr-CH" dirty="0"/>
              <a:t> not </a:t>
            </a:r>
            <a:r>
              <a:rPr lang="fr-CH" dirty="0" err="1"/>
              <a:t>zero</a:t>
            </a:r>
            <a:r>
              <a:rPr lang="fr-CH" dirty="0"/>
              <a:t> if the variables are non-</a:t>
            </a:r>
            <a:r>
              <a:rPr lang="fr-CH" dirty="0" err="1"/>
              <a:t>linearly</a:t>
            </a:r>
            <a:r>
              <a:rPr lang="fr-CH" dirty="0"/>
              <a:t> </a:t>
            </a:r>
            <a:r>
              <a:rPr lang="fr-CH" dirty="0" err="1"/>
              <a:t>correlated</a:t>
            </a:r>
            <a:r>
              <a:rPr lang="fr-CH" dirty="0"/>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7</a:t>
            </a:fld>
            <a:endParaRPr lang="fr-FR" dirty="0"/>
          </a:p>
        </p:txBody>
      </p:sp>
    </p:spTree>
    <p:extLst>
      <p:ext uri="{BB962C8B-B14F-4D97-AF65-F5344CB8AC3E}">
        <p14:creationId xmlns:p14="http://schemas.microsoft.com/office/powerpoint/2010/main" val="2883321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Z</a:t>
            </a:r>
            <a:r>
              <a:rPr lang="fr-FR" dirty="0"/>
              <a:t> </a:t>
            </a:r>
            <a:r>
              <a:rPr lang="fr-FR" dirty="0" err="1"/>
              <a:t>is</a:t>
            </a:r>
            <a:r>
              <a:rPr lang="fr-FR" dirty="0"/>
              <a:t> </a:t>
            </a:r>
            <a:r>
              <a:rPr lang="fr-FR" dirty="0" err="1"/>
              <a:t>called</a:t>
            </a:r>
            <a:r>
              <a:rPr lang="fr-FR" dirty="0"/>
              <a:t> a nuisance </a:t>
            </a:r>
            <a:r>
              <a:rPr lang="fr-FR" dirty="0" err="1"/>
              <a:t>parameter</a:t>
            </a:r>
            <a:r>
              <a:rPr lang="fr-FR" dirty="0"/>
              <a:t> and affects the relation </a:t>
            </a:r>
            <a:r>
              <a:rPr lang="fr-FR" dirty="0" err="1"/>
              <a:t>between</a:t>
            </a:r>
            <a:r>
              <a:rPr lang="fr-FR" dirty="0"/>
              <a:t> </a:t>
            </a:r>
            <a:r>
              <a:rPr lang="fr-FR" b="1" dirty="0"/>
              <a:t>x </a:t>
            </a:r>
            <a:r>
              <a:rPr lang="fr-FR" dirty="0"/>
              <a:t>and </a:t>
            </a:r>
            <a:r>
              <a:rPr lang="fr-FR" b="1" dirty="0"/>
              <a:t>y.</a:t>
            </a:r>
          </a:p>
          <a:p>
            <a:r>
              <a:rPr lang="fr-FR" b="1" dirty="0" err="1"/>
              <a:t>Phi_ij</a:t>
            </a:r>
            <a:r>
              <a:rPr lang="fr-FR" b="1" dirty="0"/>
              <a:t> = (</a:t>
            </a:r>
            <a:r>
              <a:rPr lang="fr-FR" b="1" dirty="0" err="1"/>
              <a:t>t_i-t_j</a:t>
            </a:r>
            <a:r>
              <a:rPr lang="fr-FR" b="1" dirty="0"/>
              <a:t>)mod(P)</a:t>
            </a:r>
          </a:p>
          <a:p>
            <a:r>
              <a:rPr lang="fr-FR" b="0" dirty="0"/>
              <a:t>For us, </a:t>
            </a:r>
            <a:r>
              <a:rPr lang="fr-FR" b="0" dirty="0" err="1"/>
              <a:t>it’s</a:t>
            </a:r>
            <a:r>
              <a:rPr lang="fr-FR" b="0" dirty="0"/>
              <a:t> a </a:t>
            </a:r>
            <a:r>
              <a:rPr lang="fr-FR" b="0" dirty="0" err="1"/>
              <a:t>little</a:t>
            </a:r>
            <a:r>
              <a:rPr lang="fr-FR" b="0" dirty="0"/>
              <a:t> bit </a:t>
            </a:r>
            <a:r>
              <a:rPr lang="fr-FR" b="0" dirty="0" err="1"/>
              <a:t>different</a:t>
            </a:r>
            <a:r>
              <a:rPr lang="fr-FR" b="0" dirty="0"/>
              <a:t>. </a:t>
            </a:r>
            <a:r>
              <a:rPr lang="fr-FR" b="0" dirty="0" err="1"/>
              <a:t>We</a:t>
            </a:r>
            <a:r>
              <a:rPr lang="fr-FR" b="0" dirty="0"/>
              <a:t> </a:t>
            </a:r>
            <a:r>
              <a:rPr lang="fr-FR" b="0" dirty="0" err="1"/>
              <a:t>want</a:t>
            </a:r>
            <a:r>
              <a:rPr lang="fr-FR" b="0" dirty="0"/>
              <a:t> to </a:t>
            </a:r>
            <a:r>
              <a:rPr lang="fr-FR" b="0" dirty="0" err="1"/>
              <a:t>find</a:t>
            </a:r>
            <a:r>
              <a:rPr lang="fr-FR" b="0" dirty="0"/>
              <a:t> </a:t>
            </a:r>
            <a:r>
              <a:rPr lang="fr-FR" b="0" dirty="0" err="1"/>
              <a:t>periodicities</a:t>
            </a:r>
            <a:r>
              <a:rPr lang="fr-FR" b="0" dirty="0"/>
              <a:t>(orbital or </a:t>
            </a:r>
            <a:r>
              <a:rPr lang="fr-FR" b="0" dirty="0" err="1"/>
              <a:t>stellar</a:t>
            </a:r>
            <a:r>
              <a:rPr lang="fr-FR" b="0" dirty="0"/>
              <a:t> </a:t>
            </a:r>
            <a:r>
              <a:rPr lang="fr-FR" b="0" dirty="0" err="1"/>
              <a:t>activity</a:t>
            </a:r>
            <a:r>
              <a:rPr lang="fr-FR" b="0" dirty="0"/>
              <a:t>) </a:t>
            </a:r>
            <a:r>
              <a:rPr lang="fr-FR" b="0" dirty="0" err="1"/>
              <a:t>so</a:t>
            </a:r>
            <a:r>
              <a:rPr lang="fr-FR" b="0" dirty="0"/>
              <a:t> </a:t>
            </a:r>
            <a:r>
              <a:rPr lang="fr-FR" b="0" dirty="0" err="1"/>
              <a:t>we</a:t>
            </a:r>
            <a:r>
              <a:rPr lang="fr-FR" b="0" dirty="0"/>
              <a:t> </a:t>
            </a:r>
            <a:r>
              <a:rPr lang="fr-FR" b="0" dirty="0" err="1"/>
              <a:t>want</a:t>
            </a:r>
            <a:r>
              <a:rPr lang="fr-FR" b="0" dirty="0"/>
              <a:t> to </a:t>
            </a:r>
            <a:r>
              <a:rPr lang="fr-FR" b="0" dirty="0" err="1"/>
              <a:t>compute</a:t>
            </a:r>
            <a:r>
              <a:rPr lang="fr-FR" b="0" dirty="0"/>
              <a:t> the </a:t>
            </a:r>
            <a:r>
              <a:rPr lang="fr-FR" b="0" dirty="0" err="1"/>
              <a:t>correlation</a:t>
            </a:r>
            <a:r>
              <a:rPr lang="fr-FR" b="0" dirty="0"/>
              <a:t> </a:t>
            </a:r>
            <a:r>
              <a:rPr lang="fr-FR" b="0" dirty="0" err="1"/>
              <a:t>between</a:t>
            </a:r>
            <a:r>
              <a:rPr lang="fr-FR" b="0" dirty="0"/>
              <a:t> phase and </a:t>
            </a:r>
            <a:r>
              <a:rPr lang="fr-FR" b="0" dirty="0" err="1"/>
              <a:t>rvs</a:t>
            </a:r>
            <a:r>
              <a:rPr lang="fr-FR" b="0" dirty="0"/>
              <a:t> and phase and </a:t>
            </a:r>
            <a:r>
              <a:rPr lang="fr-FR" b="0" dirty="0" err="1"/>
              <a:t>shape</a:t>
            </a:r>
            <a:r>
              <a:rPr lang="fr-FR" b="0" dirty="0"/>
              <a:t> variations. In </a:t>
            </a:r>
            <a:r>
              <a:rPr lang="fr-FR" b="0" dirty="0" err="1"/>
              <a:t>shape</a:t>
            </a:r>
            <a:r>
              <a:rPr lang="fr-FR" b="0" dirty="0"/>
              <a:t> variations, </a:t>
            </a:r>
            <a:r>
              <a:rPr lang="fr-FR" b="0" dirty="0" err="1"/>
              <a:t>rvs</a:t>
            </a:r>
            <a:r>
              <a:rPr lang="fr-FR" b="0" dirty="0"/>
              <a:t> are a nuisance </a:t>
            </a:r>
            <a:r>
              <a:rPr lang="fr-FR" b="0" dirty="0" err="1"/>
              <a:t>parameter</a:t>
            </a:r>
            <a:r>
              <a:rPr lang="fr-FR" b="0" dirty="0"/>
              <a:t> and in </a:t>
            </a:r>
            <a:r>
              <a:rPr lang="fr-FR" b="0" dirty="0" err="1"/>
              <a:t>rvs</a:t>
            </a:r>
            <a:r>
              <a:rPr lang="fr-FR" b="0" dirty="0"/>
              <a:t> variations, </a:t>
            </a:r>
            <a:r>
              <a:rPr lang="fr-FR" b="0" dirty="0" err="1"/>
              <a:t>shape</a:t>
            </a:r>
            <a:r>
              <a:rPr lang="fr-FR" b="0" dirty="0"/>
              <a:t> </a:t>
            </a:r>
            <a:r>
              <a:rPr lang="fr-FR" b="0" dirty="0" err="1"/>
              <a:t>is</a:t>
            </a:r>
            <a:r>
              <a:rPr lang="fr-FR" b="0" dirty="0"/>
              <a:t> the nuisance </a:t>
            </a:r>
            <a:r>
              <a:rPr lang="fr-FR" b="0" dirty="0" err="1"/>
              <a:t>parameter</a:t>
            </a:r>
            <a:r>
              <a:rPr lang="fr-FR" b="0" dirty="0"/>
              <a:t>.</a:t>
            </a:r>
            <a:endParaRPr lang="fr-CH" b="0"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8</a:t>
            </a:fld>
            <a:endParaRPr lang="fr-FR" dirty="0"/>
          </a:p>
        </p:txBody>
      </p:sp>
    </p:spTree>
    <p:extLst>
      <p:ext uri="{BB962C8B-B14F-4D97-AF65-F5344CB8AC3E}">
        <p14:creationId xmlns:p14="http://schemas.microsoft.com/office/powerpoint/2010/main" val="3957223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err="1"/>
              <a:t>Basically</a:t>
            </a:r>
            <a:r>
              <a:rPr lang="fr-CH" dirty="0"/>
              <a:t> </a:t>
            </a:r>
            <a:r>
              <a:rPr lang="fr-CH" dirty="0" err="1"/>
              <a:t>asking</a:t>
            </a:r>
            <a:r>
              <a:rPr lang="fr-CH" dirty="0"/>
              <a:t> a lot of questions.</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11</a:t>
            </a:fld>
            <a:endParaRPr lang="fr-FR" dirty="0"/>
          </a:p>
        </p:txBody>
      </p:sp>
    </p:spTree>
    <p:extLst>
      <p:ext uri="{BB962C8B-B14F-4D97-AF65-F5344CB8AC3E}">
        <p14:creationId xmlns:p14="http://schemas.microsoft.com/office/powerpoint/2010/main" val="609070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err="1"/>
              <a:t>Basically</a:t>
            </a:r>
            <a:r>
              <a:rPr lang="fr-CH" dirty="0"/>
              <a:t>: </a:t>
            </a:r>
            <a:r>
              <a:rPr lang="fr-CH" dirty="0" err="1"/>
              <a:t>Since</a:t>
            </a:r>
            <a:r>
              <a:rPr lang="fr-CH" dirty="0"/>
              <a:t> I </a:t>
            </a:r>
            <a:r>
              <a:rPr lang="fr-CH" dirty="0" err="1"/>
              <a:t>don’t</a:t>
            </a:r>
            <a:r>
              <a:rPr lang="fr-CH" dirty="0"/>
              <a:t> have a model </a:t>
            </a:r>
            <a:r>
              <a:rPr lang="fr-CH" dirty="0" err="1"/>
              <a:t>spectrum</a:t>
            </a:r>
            <a:r>
              <a:rPr lang="fr-CH" dirty="0"/>
              <a:t> of the sky in La Palma and La </a:t>
            </a:r>
            <a:r>
              <a:rPr lang="fr-CH" dirty="0" err="1"/>
              <a:t>Scilla</a:t>
            </a:r>
            <a:r>
              <a:rPr lang="fr-CH" dirty="0"/>
              <a:t>, I </a:t>
            </a:r>
            <a:r>
              <a:rPr lang="fr-CH" dirty="0" err="1"/>
              <a:t>decided</a:t>
            </a:r>
            <a:r>
              <a:rPr lang="fr-CH" dirty="0"/>
              <a:t> to </a:t>
            </a:r>
            <a:r>
              <a:rPr lang="fr-CH" dirty="0" err="1"/>
              <a:t>just</a:t>
            </a:r>
            <a:r>
              <a:rPr lang="fr-CH" dirty="0"/>
              <a:t> </a:t>
            </a:r>
            <a:r>
              <a:rPr lang="fr-CH" dirty="0" err="1"/>
              <a:t>simply</a:t>
            </a:r>
            <a:r>
              <a:rPr lang="fr-CH" dirty="0"/>
              <a:t> </a:t>
            </a:r>
            <a:r>
              <a:rPr lang="fr-CH" dirty="0" err="1"/>
              <a:t>avoid</a:t>
            </a:r>
            <a:r>
              <a:rPr lang="fr-CH" dirty="0"/>
              <a:t> </a:t>
            </a:r>
            <a:r>
              <a:rPr lang="fr-CH" dirty="0" err="1"/>
              <a:t>any</a:t>
            </a:r>
            <a:r>
              <a:rPr lang="fr-CH" dirty="0"/>
              <a:t> range </a:t>
            </a:r>
            <a:r>
              <a:rPr lang="fr-CH" dirty="0" err="1"/>
              <a:t>above</a:t>
            </a:r>
            <a:r>
              <a:rPr lang="fr-CH" dirty="0"/>
              <a:t> 5600A.</a:t>
            </a:r>
          </a:p>
          <a:p>
            <a:r>
              <a:rPr lang="fr-CH" dirty="0"/>
              <a:t>Talk about Thursday meeting: </a:t>
            </a:r>
            <a:r>
              <a:rPr lang="en-US" sz="900" b="0" i="0" dirty="0">
                <a:solidFill>
                  <a:srgbClr val="1D1C1D"/>
                </a:solidFill>
                <a:effectLst/>
                <a:latin typeface="Slack-Lato"/>
              </a:rPr>
              <a:t>When a Cepheid is pulsating, it causes both a shape and shift in the spectrum. The fact that the shift and shape periodogram show both a peak at the main periodicity could be because the main shape signal of the star is not properly removed from the shift periodogram(the metric used to compute the shape is the correlation between a pair of spectra </a:t>
            </a:r>
            <a:r>
              <a:rPr lang="en-US" sz="900" b="0" i="0" dirty="0" err="1">
                <a:solidFill>
                  <a:srgbClr val="1D1C1D"/>
                </a:solidFill>
                <a:effectLst/>
                <a:latin typeface="Slack-Lato"/>
              </a:rPr>
              <a:t>i,j</a:t>
            </a:r>
            <a:r>
              <a:rPr lang="en-US" sz="900" b="0" i="0" dirty="0">
                <a:solidFill>
                  <a:srgbClr val="1D1C1D"/>
                </a:solidFill>
                <a:effectLst/>
                <a:latin typeface="Slack-Lato"/>
              </a:rPr>
              <a:t> shifted the assumed rest frame according to </a:t>
            </a:r>
            <a:r>
              <a:rPr lang="en-US" sz="900" b="0" i="0" dirty="0" err="1">
                <a:solidFill>
                  <a:srgbClr val="1D1C1D"/>
                </a:solidFill>
                <a:effectLst/>
                <a:latin typeface="Slack-Lato"/>
              </a:rPr>
              <a:t>v_i</a:t>
            </a:r>
            <a:r>
              <a:rPr lang="en-US" sz="900" b="0" i="0" dirty="0">
                <a:solidFill>
                  <a:srgbClr val="1D1C1D"/>
                </a:solidFill>
                <a:effectLst/>
                <a:latin typeface="Slack-Lato"/>
              </a:rPr>
              <a:t>, the radial velocity of spectra </a:t>
            </a:r>
            <a:r>
              <a:rPr lang="en-US" sz="900" b="0" i="0" dirty="0" err="1">
                <a:solidFill>
                  <a:srgbClr val="1D1C1D"/>
                </a:solidFill>
                <a:effectLst/>
                <a:latin typeface="Slack-Lato"/>
              </a:rPr>
              <a:t>i</a:t>
            </a:r>
            <a:r>
              <a:rPr lang="en-US" sz="900" b="0" i="0" dirty="0">
                <a:solidFill>
                  <a:srgbClr val="1D1C1D"/>
                </a:solidFill>
                <a:effectLst/>
                <a:latin typeface="Slack-Lato"/>
              </a:rPr>
              <a:t>). And this signal is maybe not properly removed because when the RVs are precise but not necessarily accurate so some residual shift signal is still left and this is unfortunately captured by the shift periodogram. The good thing is that it could be a way to assert whether the method used to compute the radial velocities is accurate or not.</a:t>
            </a:r>
            <a:endParaRPr lang="fr-CH" sz="900"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13</a:t>
            </a:fld>
            <a:endParaRPr lang="fr-FR" dirty="0"/>
          </a:p>
        </p:txBody>
      </p:sp>
    </p:spTree>
    <p:extLst>
      <p:ext uri="{BB962C8B-B14F-4D97-AF65-F5344CB8AC3E}">
        <p14:creationId xmlns:p14="http://schemas.microsoft.com/office/powerpoint/2010/main" val="1634844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To </a:t>
            </a:r>
            <a:r>
              <a:rPr lang="fr-CH" dirty="0" err="1"/>
              <a:t>improve</a:t>
            </a:r>
            <a:r>
              <a:rPr lang="fr-CH" dirty="0"/>
              <a:t>: Change </a:t>
            </a:r>
            <a:r>
              <a:rPr lang="fr-CH" dirty="0" err="1"/>
              <a:t>proeminence</a:t>
            </a:r>
            <a:r>
              <a:rPr lang="fr-CH" dirty="0"/>
              <a:t> to a </a:t>
            </a:r>
            <a:r>
              <a:rPr lang="fr-CH" dirty="0" err="1"/>
              <a:t>quantity</a:t>
            </a:r>
            <a:r>
              <a:rPr lang="fr-CH" dirty="0"/>
              <a:t> </a:t>
            </a:r>
            <a:r>
              <a:rPr lang="fr-CH" dirty="0" err="1"/>
              <a:t>that</a:t>
            </a:r>
            <a:r>
              <a:rPr lang="fr-CH" dirty="0"/>
              <a:t> </a:t>
            </a:r>
            <a:r>
              <a:rPr lang="fr-CH" dirty="0" err="1"/>
              <a:t>better</a:t>
            </a:r>
            <a:r>
              <a:rPr lang="fr-CH" dirty="0"/>
              <a:t> </a:t>
            </a:r>
            <a:r>
              <a:rPr lang="fr-CH" dirty="0" err="1"/>
              <a:t>represents</a:t>
            </a:r>
            <a:r>
              <a:rPr lang="fr-CH" dirty="0"/>
              <a:t> the </a:t>
            </a:r>
            <a:r>
              <a:rPr lang="fr-CH" dirty="0" err="1"/>
              <a:t>significance</a:t>
            </a:r>
            <a:r>
              <a:rPr lang="fr-CH" dirty="0"/>
              <a:t> of a </a:t>
            </a:r>
            <a:r>
              <a:rPr lang="fr-CH" dirty="0" err="1"/>
              <a:t>peak</a:t>
            </a:r>
            <a:r>
              <a:rPr lang="fr-CH" dirty="0"/>
              <a:t>(ratio of power to </a:t>
            </a:r>
            <a:r>
              <a:rPr lang="fr-CH" dirty="0" err="1"/>
              <a:t>mean</a:t>
            </a:r>
            <a:r>
              <a:rPr lang="fr-CH" dirty="0"/>
              <a:t> of the </a:t>
            </a:r>
            <a:r>
              <a:rPr lang="fr-CH" dirty="0" err="1"/>
              <a:t>whole</a:t>
            </a:r>
            <a:r>
              <a:rPr lang="fr-CH" dirty="0"/>
              <a:t> signal?)</a:t>
            </a: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err="1"/>
              <a:t>Filtering</a:t>
            </a:r>
            <a:r>
              <a:rPr lang="fr-CH" dirty="0"/>
              <a:t> </a:t>
            </a:r>
            <a:r>
              <a:rPr lang="fr-CH" dirty="0" err="1"/>
              <a:t>does</a:t>
            </a:r>
            <a:r>
              <a:rPr lang="fr-CH" dirty="0"/>
              <a:t> have an impact. </a:t>
            </a:r>
            <a:r>
              <a:rPr lang="fr-CH" dirty="0" err="1"/>
              <a:t>Without</a:t>
            </a:r>
            <a:r>
              <a:rPr lang="fr-CH" dirty="0"/>
              <a:t> </a:t>
            </a:r>
            <a:r>
              <a:rPr lang="fr-CH" dirty="0" err="1"/>
              <a:t>it</a:t>
            </a:r>
            <a:r>
              <a:rPr lang="fr-CH" dirty="0"/>
              <a:t>, the </a:t>
            </a:r>
            <a:r>
              <a:rPr lang="fr-CH" dirty="0" err="1"/>
              <a:t>shape</a:t>
            </a:r>
            <a:r>
              <a:rPr lang="fr-CH" dirty="0"/>
              <a:t> </a:t>
            </a:r>
            <a:r>
              <a:rPr lang="fr-CH" dirty="0" err="1"/>
              <a:t>periodogram</a:t>
            </a:r>
            <a:r>
              <a:rPr lang="fr-CH" dirty="0"/>
              <a:t> </a:t>
            </a:r>
            <a:r>
              <a:rPr lang="fr-CH" dirty="0" err="1"/>
              <a:t>is</a:t>
            </a:r>
            <a:r>
              <a:rPr lang="fr-CH" dirty="0"/>
              <a:t> </a:t>
            </a:r>
            <a:r>
              <a:rPr lang="fr-CH" dirty="0" err="1"/>
              <a:t>maybe</a:t>
            </a:r>
            <a:r>
              <a:rPr lang="fr-CH" dirty="0"/>
              <a:t> picking up the </a:t>
            </a:r>
            <a:r>
              <a:rPr lang="fr-CH" dirty="0" err="1"/>
              <a:t>low</a:t>
            </a:r>
            <a:r>
              <a:rPr lang="fr-CH" dirty="0"/>
              <a:t> </a:t>
            </a:r>
            <a:r>
              <a:rPr lang="fr-CH" dirty="0" err="1"/>
              <a:t>frequency</a:t>
            </a:r>
            <a:r>
              <a:rPr lang="fr-CH" dirty="0"/>
              <a:t> signal of </a:t>
            </a:r>
            <a:r>
              <a:rPr lang="fr-CH" dirty="0" err="1"/>
              <a:t>Earth’s</a:t>
            </a:r>
            <a:r>
              <a:rPr lang="fr-CH" dirty="0"/>
              <a:t> </a:t>
            </a:r>
            <a:r>
              <a:rPr lang="fr-CH" dirty="0" err="1"/>
              <a:t>atmosphere</a:t>
            </a:r>
            <a:r>
              <a:rPr lang="fr-CH" dirty="0"/>
              <a:t> </a:t>
            </a:r>
            <a:r>
              <a:rPr lang="fr-CH" dirty="0" err="1"/>
              <a:t>envelope</a:t>
            </a:r>
            <a:r>
              <a:rPr lang="fr-CH" dirty="0"/>
              <a:t>. </a:t>
            </a:r>
            <a:r>
              <a:rPr lang="fr-CH" dirty="0" err="1"/>
              <a:t>Moreover</a:t>
            </a:r>
            <a:r>
              <a:rPr lang="fr-CH" dirty="0"/>
              <a:t>, CCF = </a:t>
            </a:r>
            <a:r>
              <a:rPr lang="fr-CH" dirty="0" err="1"/>
              <a:t>mean</a:t>
            </a:r>
            <a:r>
              <a:rPr lang="fr-CH" dirty="0"/>
              <a:t>-spectral line of all the </a:t>
            </a:r>
            <a:r>
              <a:rPr lang="fr-CH" dirty="0" err="1"/>
              <a:t>lines</a:t>
            </a:r>
            <a:r>
              <a:rPr lang="fr-CH" dirty="0"/>
              <a:t> </a:t>
            </a:r>
            <a:r>
              <a:rPr lang="fr-CH" dirty="0" err="1"/>
              <a:t>selected</a:t>
            </a:r>
            <a:r>
              <a:rPr lang="fr-CH" dirty="0"/>
              <a:t> by the </a:t>
            </a:r>
            <a:r>
              <a:rPr lang="fr-CH" dirty="0" err="1"/>
              <a:t>template</a:t>
            </a:r>
            <a:r>
              <a:rPr lang="fr-CH" dirty="0"/>
              <a:t> </a:t>
            </a:r>
            <a:r>
              <a:rPr lang="fr-CH" dirty="0" err="1"/>
              <a:t>so</a:t>
            </a:r>
            <a:r>
              <a:rPr lang="fr-CH" dirty="0"/>
              <a:t> use a </a:t>
            </a:r>
            <a:r>
              <a:rPr lang="fr-CH" dirty="0" err="1"/>
              <a:t>bigger</a:t>
            </a:r>
            <a:r>
              <a:rPr lang="fr-CH" dirty="0"/>
              <a:t> </a:t>
            </a:r>
            <a:r>
              <a:rPr lang="fr-CH" dirty="0" err="1"/>
              <a:t>wv</a:t>
            </a:r>
            <a:r>
              <a:rPr lang="fr-CH" dirty="0"/>
              <a:t> range to have the </a:t>
            </a:r>
            <a:r>
              <a:rPr lang="fr-CH" dirty="0" err="1"/>
              <a:t>shape</a:t>
            </a:r>
            <a:r>
              <a:rPr lang="fr-CH" dirty="0"/>
              <a:t> </a:t>
            </a:r>
            <a:r>
              <a:rPr lang="fr-CH" dirty="0" err="1"/>
              <a:t>periodogram</a:t>
            </a:r>
            <a:r>
              <a:rPr lang="fr-CH" dirty="0"/>
              <a:t> </a:t>
            </a:r>
            <a:r>
              <a:rPr lang="fr-CH" dirty="0" err="1"/>
              <a:t>represented</a:t>
            </a:r>
            <a:r>
              <a:rPr lang="fr-CH" dirty="0"/>
              <a:t> by </a:t>
            </a:r>
            <a:r>
              <a:rPr lang="fr-CH" dirty="0" err="1"/>
              <a:t>spectrums</a:t>
            </a:r>
            <a:r>
              <a:rPr lang="fr-CH" dirty="0"/>
              <a:t> more </a:t>
            </a:r>
            <a:r>
              <a:rPr lang="fr-CH" dirty="0" err="1"/>
              <a:t>representative</a:t>
            </a:r>
            <a:r>
              <a:rPr lang="fr-CH" dirty="0"/>
              <a:t> of </a:t>
            </a:r>
            <a:r>
              <a:rPr lang="fr-CH" dirty="0" err="1"/>
              <a:t>their</a:t>
            </a:r>
            <a:r>
              <a:rPr lang="fr-CH" dirty="0"/>
              <a:t> respective radial </a:t>
            </a:r>
            <a:r>
              <a:rPr lang="fr-CH" dirty="0" err="1"/>
              <a:t>velocities</a:t>
            </a:r>
            <a:r>
              <a:rPr lang="fr-CH" dirty="0"/>
              <a:t> </a:t>
            </a:r>
            <a:r>
              <a:rPr lang="fr-CH" dirty="0" err="1"/>
              <a:t>computed</a:t>
            </a:r>
            <a:r>
              <a:rPr lang="fr-CH" dirty="0"/>
              <a:t> </a:t>
            </a:r>
            <a:r>
              <a:rPr lang="fr-CH" dirty="0" err="1"/>
              <a:t>with</a:t>
            </a:r>
            <a:r>
              <a:rPr lang="fr-CH" dirty="0"/>
              <a:t> </a:t>
            </a:r>
            <a:r>
              <a:rPr lang="fr-CH" dirty="0" err="1"/>
              <a:t>Veloce</a:t>
            </a:r>
            <a:r>
              <a:rPr lang="fr-CH" dirty="0"/>
              <a:t>.</a:t>
            </a:r>
          </a:p>
          <a:p>
            <a:endParaRPr lang="fr-CH" dirty="0"/>
          </a:p>
          <a:p>
            <a:r>
              <a:rPr lang="fr-CH" dirty="0"/>
              <a:t>To </a:t>
            </a:r>
            <a:r>
              <a:rPr lang="fr-CH" dirty="0" err="1"/>
              <a:t>improve</a:t>
            </a:r>
            <a:r>
              <a:rPr lang="fr-CH" dirty="0"/>
              <a:t>: do </a:t>
            </a:r>
            <a:r>
              <a:rPr lang="fr-CH" dirty="0" err="1"/>
              <a:t>it</a:t>
            </a:r>
            <a:r>
              <a:rPr lang="fr-CH" dirty="0"/>
              <a:t> for all the </a:t>
            </a:r>
            <a:r>
              <a:rPr lang="fr-CH" dirty="0" err="1"/>
              <a:t>other</a:t>
            </a:r>
            <a:r>
              <a:rPr lang="fr-CH" dirty="0"/>
              <a:t> stars.</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14</a:t>
            </a:fld>
            <a:endParaRPr lang="fr-FR" dirty="0"/>
          </a:p>
        </p:txBody>
      </p:sp>
    </p:spTree>
    <p:extLst>
      <p:ext uri="{BB962C8B-B14F-4D97-AF65-F5344CB8AC3E}">
        <p14:creationId xmlns:p14="http://schemas.microsoft.com/office/powerpoint/2010/main" val="177948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15</a:t>
            </a:fld>
            <a:endParaRPr lang="fr-FR" dirty="0"/>
          </a:p>
        </p:txBody>
      </p:sp>
    </p:spTree>
    <p:extLst>
      <p:ext uri="{BB962C8B-B14F-4D97-AF65-F5344CB8AC3E}">
        <p14:creationId xmlns:p14="http://schemas.microsoft.com/office/powerpoint/2010/main" val="2748306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331913" y="0"/>
            <a:ext cx="7812087" cy="4948238"/>
          </a:xfrm>
        </p:spPr>
        <p:txBody>
          <a:bodyPr/>
          <a:lstStyle/>
          <a:p>
            <a:r>
              <a:rPr lang="fr-FR"/>
              <a:t>Cliquez sur l'icône pour ajouter une image</a:t>
            </a:r>
          </a:p>
        </p:txBody>
      </p:sp>
      <p:sp>
        <p:nvSpPr>
          <p:cNvPr id="2" name="Title 1"/>
          <p:cNvSpPr>
            <a:spLocks noGrp="1"/>
          </p:cNvSpPr>
          <p:nvPr>
            <p:ph type="ctrTitle"/>
          </p:nvPr>
        </p:nvSpPr>
        <p:spPr>
          <a:xfrm>
            <a:off x="6405563" y="786535"/>
            <a:ext cx="2738437" cy="2338387"/>
          </a:xfrm>
          <a:solidFill>
            <a:schemeClr val="accent1"/>
          </a:solidFill>
        </p:spPr>
        <p:txBody>
          <a:bodyPr lIns="216000" anchor="ctr" anchorCtr="0">
            <a:normAutofit/>
          </a:bodyPr>
          <a:lstStyle>
            <a:lvl1pPr algn="l">
              <a:defRPr sz="3600">
                <a:solidFill>
                  <a:schemeClr val="bg1"/>
                </a:solidFill>
              </a:defRPr>
            </a:lvl1pPr>
          </a:lstStyle>
          <a:p>
            <a:r>
              <a:rPr lang="fr-FR"/>
              <a:t>Modifiez le style du titre</a:t>
            </a:r>
            <a:endParaRPr lang="en-US" dirty="0"/>
          </a:p>
        </p:txBody>
      </p:sp>
      <p:sp>
        <p:nvSpPr>
          <p:cNvPr id="3" name="Subtitle 2"/>
          <p:cNvSpPr>
            <a:spLocks noGrp="1"/>
          </p:cNvSpPr>
          <p:nvPr>
            <p:ph type="subTitle" idx="1"/>
          </p:nvPr>
        </p:nvSpPr>
        <p:spPr>
          <a:xfrm>
            <a:off x="4576763" y="3124922"/>
            <a:ext cx="1828800" cy="1568450"/>
          </a:xfrm>
          <a:solidFill>
            <a:schemeClr val="tx1"/>
          </a:solidFill>
        </p:spPr>
        <p:txBody>
          <a:bodyPr lIns="90000" anchor="ctr" anchorCtr="0">
            <a:normAutofit/>
          </a:bodyPr>
          <a:lstStyle>
            <a:lvl1pPr marL="0" indent="0" algn="ctr">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82647" y="80283"/>
            <a:ext cx="1175301" cy="508655"/>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6400800" y="4683125"/>
            <a:ext cx="1828800" cy="460375"/>
          </a:xfrm>
          <a:solidFill>
            <a:schemeClr val="bg1"/>
          </a:solidFill>
        </p:spPr>
        <p:txBody>
          <a:bodyPr lIns="90000" anchor="ctr">
            <a:noAutofit/>
          </a:bodyPr>
          <a:lstStyle>
            <a:lvl1pPr marL="0" indent="0" algn="ctr">
              <a:buNone/>
              <a:defRPr sz="1100"/>
            </a:lvl1pPr>
          </a:lstStyle>
          <a:p>
            <a:pPr lvl="0"/>
            <a:r>
              <a:rPr lang="fr-FR"/>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1E187583-F16A-6F41-8B68-000F9C9C20D3}"/>
              </a:ext>
            </a:extLst>
          </p:cNvPr>
          <p:cNvSpPr>
            <a:spLocks noGrp="1"/>
          </p:cNvSpPr>
          <p:nvPr>
            <p:ph type="body" sz="quarter" idx="12"/>
          </p:nvPr>
        </p:nvSpPr>
        <p:spPr>
          <a:xfrm>
            <a:off x="82550" y="4440264"/>
            <a:ext cx="698500" cy="507975"/>
          </a:xfrm>
        </p:spPr>
        <p:txBody>
          <a:bodyPr lIns="0" tIns="0" rIns="0" bIns="0" anchor="b" anchorCtr="0">
            <a:noAutofit/>
          </a:bodyPr>
          <a:lstStyle>
            <a:lvl1pPr marL="114300" indent="-107950">
              <a:buFontTx/>
              <a:buBlip>
                <a:blip r:embed="rId3"/>
              </a:buBlip>
              <a:tabLst/>
              <a:defRPr sz="700">
                <a:solidFill>
                  <a:schemeClr val="tx1"/>
                </a:solidFill>
              </a:defRPr>
            </a:lvl1pPr>
          </a:lstStyle>
          <a:p>
            <a:r>
              <a:rPr lang="fr-FR" dirty="0"/>
              <a:t>Modifier les styles du texte du masque</a:t>
            </a:r>
          </a:p>
        </p:txBody>
      </p:sp>
    </p:spTree>
    <p:extLst>
      <p:ext uri="{BB962C8B-B14F-4D97-AF65-F5344CB8AC3E}">
        <p14:creationId xmlns:p14="http://schemas.microsoft.com/office/powerpoint/2010/main" val="57788087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26" userDrawn="1">
          <p15:clr>
            <a:srgbClr val="FBAE40"/>
          </p15:clr>
        </p15:guide>
        <p15:guide id="5" orient="horz" pos="123" userDrawn="1">
          <p15:clr>
            <a:srgbClr val="FBAE40"/>
          </p15:clr>
        </p15:guide>
        <p15:guide id="6" orient="horz" pos="3117" userDrawn="1">
          <p15:clr>
            <a:srgbClr val="FBAE40"/>
          </p15:clr>
        </p15:guide>
        <p15:guide id="7" pos="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04875" y="1563688"/>
            <a:ext cx="3671466" cy="3263504"/>
          </a:xfrm>
        </p:spPr>
        <p:txBody>
          <a:bodyPr/>
          <a:lstStyle/>
          <a:p>
            <a:pPr lvl="0"/>
            <a:r>
              <a:rPr lang="fr-FR"/>
              <a:t>Modifier les styles du texte du masque
Deuxième niveau
Troisième niveau
Quatrième niveau
Cinquième niveau</a:t>
            </a:r>
          </a:p>
        </p:txBody>
      </p:sp>
      <p:sp>
        <p:nvSpPr>
          <p:cNvPr id="4" name="Content Placeholder 3"/>
          <p:cNvSpPr>
            <a:spLocks noGrp="1"/>
          </p:cNvSpPr>
          <p:nvPr>
            <p:ph sz="half" idx="2"/>
          </p:nvPr>
        </p:nvSpPr>
        <p:spPr>
          <a:xfrm>
            <a:off x="4959772" y="1563688"/>
            <a:ext cx="3671466" cy="3263504"/>
          </a:xfrm>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6897D737-724C-984A-82E1-2A2DBD5F624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E34C2B73-67B7-BB4C-AE0F-7D16D8DDD2B2}"/>
              </a:ext>
            </a:extLst>
          </p:cNvPr>
          <p:cNvSpPr>
            <a:spLocks noGrp="1"/>
          </p:cNvSpPr>
          <p:nvPr>
            <p:ph type="dt" sz="half" idx="10"/>
          </p:nvPr>
        </p:nvSpPr>
        <p:spPr/>
        <p:txBody>
          <a:bodyPr/>
          <a:lstStyle/>
          <a:p>
            <a:r>
              <a:rPr lang="fr-CH"/>
              <a:t>NAME EVENT / NAME PRESENTATION</a:t>
            </a:r>
            <a:endParaRPr lang="fr-FR" dirty="0"/>
          </a:p>
        </p:txBody>
      </p:sp>
      <p:sp>
        <p:nvSpPr>
          <p:cNvPr id="10" name="Espace réservé du pied de page 9">
            <a:extLst>
              <a:ext uri="{FF2B5EF4-FFF2-40B4-BE49-F238E27FC236}">
                <a16:creationId xmlns:a16="http://schemas.microsoft.com/office/drawing/2014/main" id="{C9FF6AA9-AC16-D748-B815-56221BFFFB93}"/>
              </a:ext>
            </a:extLst>
          </p:cNvPr>
          <p:cNvSpPr>
            <a:spLocks noGrp="1"/>
          </p:cNvSpPr>
          <p:nvPr>
            <p:ph type="ftr" sz="quarter" idx="11"/>
          </p:nvPr>
        </p:nvSpPr>
        <p:spPr/>
        <p:txBody>
          <a:bodyPr/>
          <a:lstStyle/>
          <a:p>
            <a:r>
              <a:rPr lang="fr-FR"/>
              <a:t>Speaker </a:t>
            </a:r>
            <a:endParaRPr lang="fr-FR" dirty="0"/>
          </a:p>
        </p:txBody>
      </p:sp>
      <p:sp>
        <p:nvSpPr>
          <p:cNvPr id="11" name="Espace réservé du numéro de diapositive 10">
            <a:extLst>
              <a:ext uri="{FF2B5EF4-FFF2-40B4-BE49-F238E27FC236}">
                <a16:creationId xmlns:a16="http://schemas.microsoft.com/office/drawing/2014/main" id="{DD59D891-3F23-D04C-AB43-6FA4220AFE80}"/>
              </a:ext>
            </a:extLst>
          </p:cNvPr>
          <p:cNvSpPr>
            <a:spLocks noGrp="1"/>
          </p:cNvSpPr>
          <p:nvPr>
            <p:ph type="sldNum" sz="quarter" idx="12"/>
          </p:nvPr>
        </p:nvSpPr>
        <p:spPr/>
        <p:txBody>
          <a:body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1776706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BFFD8D9-6AAA-B44F-8BD5-98D7A6546A6C}"/>
              </a:ext>
            </a:extLst>
          </p:cNvPr>
          <p:cNvSpPr>
            <a:spLocks noGrp="1"/>
          </p:cNvSpPr>
          <p:nvPr>
            <p:ph type="title"/>
          </p:nvPr>
        </p:nvSpPr>
        <p:spPr/>
        <p:txBody>
          <a:bodyPr/>
          <a:lstStyle/>
          <a:p>
            <a:r>
              <a:rPr lang="fr-FR"/>
              <a:t>Modifiez le style du titre</a:t>
            </a:r>
          </a:p>
        </p:txBody>
      </p:sp>
      <p:sp>
        <p:nvSpPr>
          <p:cNvPr id="7" name="Espace réservé de la date 6">
            <a:extLst>
              <a:ext uri="{FF2B5EF4-FFF2-40B4-BE49-F238E27FC236}">
                <a16:creationId xmlns:a16="http://schemas.microsoft.com/office/drawing/2014/main" id="{084C64CE-C88F-2044-AD84-19F588F18902}"/>
              </a:ext>
            </a:extLst>
          </p:cNvPr>
          <p:cNvSpPr>
            <a:spLocks noGrp="1"/>
          </p:cNvSpPr>
          <p:nvPr>
            <p:ph type="dt" sz="half" idx="10"/>
          </p:nvPr>
        </p:nvSpPr>
        <p:spPr/>
        <p:txBody>
          <a:bodyPr/>
          <a:lstStyle/>
          <a:p>
            <a:r>
              <a:rPr lang="fr-CH"/>
              <a:t>NAME EVENT / NAME PRESENTATION</a:t>
            </a:r>
            <a:endParaRPr lang="fr-FR" dirty="0"/>
          </a:p>
        </p:txBody>
      </p:sp>
      <p:sp>
        <p:nvSpPr>
          <p:cNvPr id="8" name="Espace réservé du pied de page 7">
            <a:extLst>
              <a:ext uri="{FF2B5EF4-FFF2-40B4-BE49-F238E27FC236}">
                <a16:creationId xmlns:a16="http://schemas.microsoft.com/office/drawing/2014/main" id="{A948AF20-C2DF-3542-BB6A-8354A9817325}"/>
              </a:ext>
            </a:extLst>
          </p:cNvPr>
          <p:cNvSpPr>
            <a:spLocks noGrp="1"/>
          </p:cNvSpPr>
          <p:nvPr>
            <p:ph type="ftr" sz="quarter" idx="11"/>
          </p:nvPr>
        </p:nvSpPr>
        <p:spPr/>
        <p:txBody>
          <a:bodyPr/>
          <a:lstStyle/>
          <a:p>
            <a:r>
              <a:rPr lang="fr-FR"/>
              <a:t>Speaker </a:t>
            </a:r>
            <a:endParaRPr lang="fr-FR" dirty="0"/>
          </a:p>
        </p:txBody>
      </p:sp>
      <p:sp>
        <p:nvSpPr>
          <p:cNvPr id="9" name="Espace réservé du numéro de diapositive 8">
            <a:extLst>
              <a:ext uri="{FF2B5EF4-FFF2-40B4-BE49-F238E27FC236}">
                <a16:creationId xmlns:a16="http://schemas.microsoft.com/office/drawing/2014/main" id="{71083942-1443-BC45-9F95-32C82A8DCDEF}"/>
              </a:ext>
            </a:extLst>
          </p:cNvPr>
          <p:cNvSpPr>
            <a:spLocks noGrp="1"/>
          </p:cNvSpPr>
          <p:nvPr>
            <p:ph type="sldNum" sz="quarter" idx="12"/>
          </p:nvPr>
        </p:nvSpPr>
        <p:spPr/>
        <p:txBody>
          <a:body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3074039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0"/>
            <a:ext cx="8239125" cy="5143500"/>
          </a:xfrm>
        </p:spPr>
        <p:txBody>
          <a:bodyPr/>
          <a:lstStyle/>
          <a:p>
            <a:r>
              <a:rPr lang="fr-FR"/>
              <a:t>Cliquez sur l'icône pour ajouter une image</a:t>
            </a:r>
          </a:p>
        </p:txBody>
      </p:sp>
      <p:sp>
        <p:nvSpPr>
          <p:cNvPr id="2" name="Title 1"/>
          <p:cNvSpPr>
            <a:spLocks noGrp="1"/>
          </p:cNvSpPr>
          <p:nvPr>
            <p:ph type="title"/>
          </p:nvPr>
        </p:nvSpPr>
        <p:spPr>
          <a:xfrm>
            <a:off x="6405563" y="2571750"/>
            <a:ext cx="2738437" cy="2111375"/>
          </a:xfrm>
          <a:solidFill>
            <a:schemeClr val="accent2"/>
          </a:solidFill>
        </p:spPr>
        <p:txBody>
          <a:bodyPr anchor="ctr" anchorCtr="0"/>
          <a:lstStyle>
            <a:lvl1pPr>
              <a:defRPr>
                <a:solidFill>
                  <a:schemeClr val="bg1"/>
                </a:solidFill>
              </a:defRPr>
            </a:lvl1pPr>
          </a:lstStyle>
          <a:p>
            <a:r>
              <a:rPr lang="fr-FR"/>
              <a:t>Modifiez le style du titre</a:t>
            </a:r>
            <a:endParaRPr lang="en-US" dirty="0"/>
          </a:p>
        </p:txBody>
      </p:sp>
      <p:sp>
        <p:nvSpPr>
          <p:cNvPr id="3" name="Espace réservé de la date 2">
            <a:extLst>
              <a:ext uri="{FF2B5EF4-FFF2-40B4-BE49-F238E27FC236}">
                <a16:creationId xmlns:a16="http://schemas.microsoft.com/office/drawing/2014/main" id="{60E5EA1C-63CE-2C4F-B9F4-39FDBC14B9A3}"/>
              </a:ext>
            </a:extLst>
          </p:cNvPr>
          <p:cNvSpPr>
            <a:spLocks noGrp="1"/>
          </p:cNvSpPr>
          <p:nvPr>
            <p:ph type="dt" sz="half" idx="14"/>
          </p:nvPr>
        </p:nvSpPr>
        <p:spPr/>
        <p:txBody>
          <a:bodyPr/>
          <a:lstStyle/>
          <a:p>
            <a:r>
              <a:rPr lang="fr-CH"/>
              <a:t>NAME EVENT / NAME PRESENTATION</a:t>
            </a:r>
            <a:endParaRPr lang="fr-FR" dirty="0"/>
          </a:p>
        </p:txBody>
      </p:sp>
      <p:sp>
        <p:nvSpPr>
          <p:cNvPr id="4" name="Espace réservé du pied de page 3">
            <a:extLst>
              <a:ext uri="{FF2B5EF4-FFF2-40B4-BE49-F238E27FC236}">
                <a16:creationId xmlns:a16="http://schemas.microsoft.com/office/drawing/2014/main" id="{8E7A5892-F23D-BD48-84D1-FD279BA16865}"/>
              </a:ext>
            </a:extLst>
          </p:cNvPr>
          <p:cNvSpPr>
            <a:spLocks noGrp="1"/>
          </p:cNvSpPr>
          <p:nvPr>
            <p:ph type="ftr" sz="quarter" idx="15"/>
          </p:nvPr>
        </p:nvSpPr>
        <p:spPr/>
        <p:txBody>
          <a:bodyPr/>
          <a:lstStyle/>
          <a:p>
            <a:r>
              <a:rPr lang="fr-FR"/>
              <a:t>Speaker </a:t>
            </a:r>
            <a:endParaRPr lang="fr-FR" dirty="0"/>
          </a:p>
        </p:txBody>
      </p:sp>
      <p:sp>
        <p:nvSpPr>
          <p:cNvPr id="5" name="Espace réservé du numéro de diapositive 4">
            <a:extLst>
              <a:ext uri="{FF2B5EF4-FFF2-40B4-BE49-F238E27FC236}">
                <a16:creationId xmlns:a16="http://schemas.microsoft.com/office/drawing/2014/main" id="{6C516D46-C7BB-2141-A4EE-18D1756414F6}"/>
              </a:ext>
            </a:extLst>
          </p:cNvPr>
          <p:cNvSpPr>
            <a:spLocks noGrp="1"/>
          </p:cNvSpPr>
          <p:nvPr>
            <p:ph type="sldNum" sz="quarter" idx="16"/>
          </p:nvPr>
        </p:nvSpPr>
        <p:spPr/>
        <p:txBody>
          <a:body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2040948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0"/>
            <a:ext cx="7726363" cy="5143500"/>
          </a:xfrm>
        </p:spPr>
        <p:txBody>
          <a:bodyPr/>
          <a:lstStyle/>
          <a:p>
            <a:r>
              <a:rPr lang="fr-FR"/>
              <a:t>Cliquez sur l'icône pour ajouter une image</a:t>
            </a:r>
          </a:p>
        </p:txBody>
      </p:sp>
      <p:sp>
        <p:nvSpPr>
          <p:cNvPr id="5" name="Espace réservé de la date 4">
            <a:extLst>
              <a:ext uri="{FF2B5EF4-FFF2-40B4-BE49-F238E27FC236}">
                <a16:creationId xmlns:a16="http://schemas.microsoft.com/office/drawing/2014/main" id="{91E6F4EB-CC02-6E4D-9146-CE4A7A789A95}"/>
              </a:ext>
            </a:extLst>
          </p:cNvPr>
          <p:cNvSpPr>
            <a:spLocks noGrp="1"/>
          </p:cNvSpPr>
          <p:nvPr>
            <p:ph type="dt" sz="half" idx="14"/>
          </p:nvPr>
        </p:nvSpPr>
        <p:spPr/>
        <p:txBody>
          <a:bodyPr/>
          <a:lstStyle/>
          <a:p>
            <a:r>
              <a:rPr lang="fr-CH"/>
              <a:t>NAME EVENT / NAME PRESENTATION</a:t>
            </a:r>
            <a:endParaRPr lang="fr-FR" dirty="0"/>
          </a:p>
        </p:txBody>
      </p:sp>
      <p:sp>
        <p:nvSpPr>
          <p:cNvPr id="6" name="Espace réservé du pied de page 5">
            <a:extLst>
              <a:ext uri="{FF2B5EF4-FFF2-40B4-BE49-F238E27FC236}">
                <a16:creationId xmlns:a16="http://schemas.microsoft.com/office/drawing/2014/main" id="{DED4AA2C-29B3-CA42-B7C3-C932911A7586}"/>
              </a:ext>
            </a:extLst>
          </p:cNvPr>
          <p:cNvSpPr>
            <a:spLocks noGrp="1"/>
          </p:cNvSpPr>
          <p:nvPr>
            <p:ph type="ftr" sz="quarter" idx="15"/>
          </p:nvPr>
        </p:nvSpPr>
        <p:spPr/>
        <p:txBody>
          <a:bodyPr/>
          <a:lstStyle/>
          <a:p>
            <a:r>
              <a:rPr lang="fr-FR"/>
              <a:t>Speaker </a:t>
            </a:r>
            <a:endParaRPr lang="fr-FR" dirty="0"/>
          </a:p>
        </p:txBody>
      </p:sp>
      <p:sp>
        <p:nvSpPr>
          <p:cNvPr id="8" name="Espace réservé du numéro de diapositive 7">
            <a:extLst>
              <a:ext uri="{FF2B5EF4-FFF2-40B4-BE49-F238E27FC236}">
                <a16:creationId xmlns:a16="http://schemas.microsoft.com/office/drawing/2014/main" id="{0FE7A1E3-AAEC-7641-B6C5-8D9FC0B6A211}"/>
              </a:ext>
            </a:extLst>
          </p:cNvPr>
          <p:cNvSpPr>
            <a:spLocks noGrp="1"/>
          </p:cNvSpPr>
          <p:nvPr>
            <p:ph type="sldNum" sz="quarter" idx="16"/>
          </p:nvPr>
        </p:nvSpPr>
        <p:spPr/>
        <p:txBody>
          <a:body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1201727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3114674"/>
            <a:ext cx="8239125" cy="2028825"/>
          </a:xfrm>
        </p:spPr>
        <p:txBody>
          <a:bodyPr/>
          <a:lstStyle/>
          <a:p>
            <a:r>
              <a:rPr lang="fr-FR"/>
              <a:t>Cliquez sur l'icône pour ajouter une image</a:t>
            </a:r>
          </a:p>
        </p:txBody>
      </p:sp>
      <p:sp>
        <p:nvSpPr>
          <p:cNvPr id="4" name="Espace réservé du texte 3"/>
          <p:cNvSpPr>
            <a:spLocks noGrp="1"/>
          </p:cNvSpPr>
          <p:nvPr>
            <p:ph type="body" sz="quarter" idx="17"/>
          </p:nvPr>
        </p:nvSpPr>
        <p:spPr>
          <a:xfrm>
            <a:off x="904875" y="1563688"/>
            <a:ext cx="7646988" cy="1436687"/>
          </a:xfrm>
        </p:spPr>
        <p:txBody>
          <a:bodyPr/>
          <a:lstStyle>
            <a:lvl4pPr>
              <a:defRPr>
                <a:latin typeface="Arial" panose="020B0604020202020204" pitchFamily="34" charset="0"/>
              </a:defRPr>
            </a:lvl4pPr>
            <a:lvl5pPr>
              <a:defRPr>
                <a:latin typeface="Arial" panose="020B0604020202020204" pitchFamily="34" charset="0"/>
              </a:defRPr>
            </a:lvl5pPr>
          </a:lstStyle>
          <a:p>
            <a:pPr lvl="0"/>
            <a:r>
              <a:rPr lang="fr-FR"/>
              <a:t>Modifier les styles du texte du masque
Deuxième niveau
Troisième niveau
Quatrième niveau
Cinquième niveau</a:t>
            </a:r>
            <a:endParaRPr lang="fr-CH" dirty="0"/>
          </a:p>
        </p:txBody>
      </p:sp>
      <p:sp>
        <p:nvSpPr>
          <p:cNvPr id="6" name="Espace réservé de la date 5">
            <a:extLst>
              <a:ext uri="{FF2B5EF4-FFF2-40B4-BE49-F238E27FC236}">
                <a16:creationId xmlns:a16="http://schemas.microsoft.com/office/drawing/2014/main" id="{37CF3032-2465-874C-B786-95E1B594A5AB}"/>
              </a:ext>
            </a:extLst>
          </p:cNvPr>
          <p:cNvSpPr>
            <a:spLocks noGrp="1"/>
          </p:cNvSpPr>
          <p:nvPr>
            <p:ph type="dt" sz="half" idx="18"/>
          </p:nvPr>
        </p:nvSpPr>
        <p:spPr/>
        <p:txBody>
          <a:bodyPr/>
          <a:lstStyle/>
          <a:p>
            <a:r>
              <a:rPr lang="fr-CH"/>
              <a:t>NAME EVENT / NAME PRESENTATION</a:t>
            </a:r>
            <a:endParaRPr lang="fr-FR" dirty="0"/>
          </a:p>
        </p:txBody>
      </p:sp>
      <p:sp>
        <p:nvSpPr>
          <p:cNvPr id="8" name="Espace réservé du pied de page 7">
            <a:extLst>
              <a:ext uri="{FF2B5EF4-FFF2-40B4-BE49-F238E27FC236}">
                <a16:creationId xmlns:a16="http://schemas.microsoft.com/office/drawing/2014/main" id="{AAF73E2A-22D7-894A-9267-185CB4E4B13E}"/>
              </a:ext>
            </a:extLst>
          </p:cNvPr>
          <p:cNvSpPr>
            <a:spLocks noGrp="1"/>
          </p:cNvSpPr>
          <p:nvPr>
            <p:ph type="ftr" sz="quarter" idx="19"/>
          </p:nvPr>
        </p:nvSpPr>
        <p:spPr/>
        <p:txBody>
          <a:bodyPr/>
          <a:lstStyle/>
          <a:p>
            <a:r>
              <a:rPr lang="fr-FR"/>
              <a:t>Speaker </a:t>
            </a:r>
            <a:endParaRPr lang="fr-FR" dirty="0"/>
          </a:p>
        </p:txBody>
      </p:sp>
      <p:sp>
        <p:nvSpPr>
          <p:cNvPr id="9" name="Espace réservé du numéro de diapositive 8">
            <a:extLst>
              <a:ext uri="{FF2B5EF4-FFF2-40B4-BE49-F238E27FC236}">
                <a16:creationId xmlns:a16="http://schemas.microsoft.com/office/drawing/2014/main" id="{39D9777C-EC90-1141-9E30-4B4F669C2BE1}"/>
              </a:ext>
            </a:extLst>
          </p:cNvPr>
          <p:cNvSpPr>
            <a:spLocks noGrp="1"/>
          </p:cNvSpPr>
          <p:nvPr>
            <p:ph type="sldNum" sz="quarter" idx="20"/>
          </p:nvPr>
        </p:nvSpPr>
        <p:spPr/>
        <p:txBody>
          <a:bodyPr/>
          <a:lstStyle/>
          <a:p>
            <a:fld id="{E1E1CD7C-2161-7D43-862E-CE4C333CD873}" type="slidenum">
              <a:rPr lang="fr-FR" smtClean="0"/>
              <a:pPr/>
              <a:t>‹N°›</a:t>
            </a:fld>
            <a:endParaRPr lang="fr-FR" dirty="0"/>
          </a:p>
        </p:txBody>
      </p:sp>
      <p:sp>
        <p:nvSpPr>
          <p:cNvPr id="11" name="Titre 10">
            <a:extLst>
              <a:ext uri="{FF2B5EF4-FFF2-40B4-BE49-F238E27FC236}">
                <a16:creationId xmlns:a16="http://schemas.microsoft.com/office/drawing/2014/main" id="{0E011164-727C-4C46-B34E-7729CB350E3E}"/>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531156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4D8101AB-8ACE-BB4C-9D61-B4AABFE11591}"/>
              </a:ext>
            </a:extLst>
          </p:cNvPr>
          <p:cNvSpPr>
            <a:spLocks noGrp="1"/>
          </p:cNvSpPr>
          <p:nvPr>
            <p:ph type="dt" sz="half" idx="10"/>
          </p:nvPr>
        </p:nvSpPr>
        <p:spPr/>
        <p:txBody>
          <a:bodyPr/>
          <a:lstStyle/>
          <a:p>
            <a:r>
              <a:rPr lang="fr-CH"/>
              <a:t>NAME EVENT / NAME PRESENTATION</a:t>
            </a:r>
            <a:endParaRPr lang="fr-FR" dirty="0"/>
          </a:p>
        </p:txBody>
      </p:sp>
      <p:sp>
        <p:nvSpPr>
          <p:cNvPr id="6" name="Espace réservé du pied de page 5">
            <a:extLst>
              <a:ext uri="{FF2B5EF4-FFF2-40B4-BE49-F238E27FC236}">
                <a16:creationId xmlns:a16="http://schemas.microsoft.com/office/drawing/2014/main" id="{5F9CFC1D-0B2A-0A4E-9C0D-682EECA55703}"/>
              </a:ext>
            </a:extLst>
          </p:cNvPr>
          <p:cNvSpPr>
            <a:spLocks noGrp="1"/>
          </p:cNvSpPr>
          <p:nvPr>
            <p:ph type="ftr" sz="quarter" idx="11"/>
          </p:nvPr>
        </p:nvSpPr>
        <p:spPr/>
        <p:txBody>
          <a:bodyPr/>
          <a:lstStyle/>
          <a:p>
            <a:r>
              <a:rPr lang="fr-FR"/>
              <a:t>Speaker </a:t>
            </a:r>
            <a:endParaRPr lang="fr-FR" dirty="0"/>
          </a:p>
        </p:txBody>
      </p:sp>
      <p:sp>
        <p:nvSpPr>
          <p:cNvPr id="7" name="Espace réservé du numéro de diapositive 6">
            <a:extLst>
              <a:ext uri="{FF2B5EF4-FFF2-40B4-BE49-F238E27FC236}">
                <a16:creationId xmlns:a16="http://schemas.microsoft.com/office/drawing/2014/main" id="{56622065-A833-2340-B0FD-ACB065A3B8CF}"/>
              </a:ext>
            </a:extLst>
          </p:cNvPr>
          <p:cNvSpPr>
            <a:spLocks noGrp="1"/>
          </p:cNvSpPr>
          <p:nvPr>
            <p:ph type="sldNum" sz="quarter" idx="12"/>
          </p:nvPr>
        </p:nvSpPr>
        <p:spPr/>
        <p:txBody>
          <a:body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1894840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12" name="Espace réservé de la date 11"/>
          <p:cNvSpPr>
            <a:spLocks noGrp="1"/>
          </p:cNvSpPr>
          <p:nvPr>
            <p:ph type="dt" sz="half" idx="14"/>
          </p:nvPr>
        </p:nvSpPr>
        <p:spPr/>
        <p:txBody>
          <a:bodyPr/>
          <a:lstStyle/>
          <a:p>
            <a:r>
              <a:rPr lang="fr-CH"/>
              <a:t>NAME EVENT / NAME PRESENTATION</a:t>
            </a:r>
            <a:endParaRPr lang="fr-FR" dirty="0"/>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a:t>Speaker </a:t>
            </a:r>
            <a:endParaRPr lang="fr-FR" dirty="0"/>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3988864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12" name="Espace réservé de la date 11"/>
          <p:cNvSpPr>
            <a:spLocks noGrp="1"/>
          </p:cNvSpPr>
          <p:nvPr>
            <p:ph type="dt" sz="half" idx="14"/>
          </p:nvPr>
        </p:nvSpPr>
        <p:spPr/>
        <p:txBody>
          <a:bodyPr/>
          <a:lstStyle/>
          <a:p>
            <a:r>
              <a:rPr lang="fr-CH"/>
              <a:t>NAME EVENT / NAME PRESENTATION</a:t>
            </a:r>
            <a:endParaRPr lang="fr-FR" dirty="0"/>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a:t>Speaker </a:t>
            </a:r>
            <a:endParaRPr lang="fr-FR" dirty="0"/>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2468177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8" name="Espace réservé de la date 7"/>
          <p:cNvSpPr>
            <a:spLocks noGrp="1"/>
          </p:cNvSpPr>
          <p:nvPr>
            <p:ph type="dt" sz="half" idx="14"/>
          </p:nvPr>
        </p:nvSpPr>
        <p:spPr/>
        <p:txBody>
          <a:bodyPr/>
          <a:lstStyle/>
          <a:p>
            <a:r>
              <a:rPr lang="fr-CH"/>
              <a:t>NAME EVENT / NAME PRESENTATION</a:t>
            </a:r>
            <a:endParaRPr lang="fr-FR" dirty="0"/>
          </a:p>
        </p:txBody>
      </p:sp>
      <p:sp>
        <p:nvSpPr>
          <p:cNvPr id="10" name="Espace réservé du pied de page 9"/>
          <p:cNvSpPr>
            <a:spLocks noGrp="1"/>
          </p:cNvSpPr>
          <p:nvPr>
            <p:ph type="ftr" sz="quarter" idx="15"/>
          </p:nvPr>
        </p:nvSpPr>
        <p:spPr/>
        <p:txBody>
          <a:bodyPr/>
          <a:lstStyle>
            <a:lvl1pPr>
              <a:defRPr>
                <a:solidFill>
                  <a:schemeClr val="bg1"/>
                </a:solidFill>
              </a:defRPr>
            </a:lvl1pPr>
          </a:lstStyle>
          <a:p>
            <a:r>
              <a:rPr lang="fr-FR"/>
              <a:t>Speaker </a:t>
            </a:r>
            <a:endParaRPr lang="fr-FR" dirty="0"/>
          </a:p>
        </p:txBody>
      </p:sp>
      <p:sp>
        <p:nvSpPr>
          <p:cNvPr id="11" name="Espace réservé du numéro de diapositive 10"/>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2032229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A30C78BE-DAD0-D748-8B93-AD898D00C88C}"/>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131A8490-33AC-9443-A9FC-9A5E9322967C}"/>
              </a:ext>
            </a:extLst>
          </p:cNvPr>
          <p:cNvSpPr>
            <a:spLocks noGrp="1"/>
          </p:cNvSpPr>
          <p:nvPr>
            <p:ph type="dt" sz="half" idx="10"/>
          </p:nvPr>
        </p:nvSpPr>
        <p:spPr/>
        <p:txBody>
          <a:bodyPr/>
          <a:lstStyle/>
          <a:p>
            <a:r>
              <a:rPr lang="fr-CH"/>
              <a:t>NAME EVENT / NAME PRESENTATION</a:t>
            </a:r>
            <a:endParaRPr lang="fr-FR" dirty="0"/>
          </a:p>
        </p:txBody>
      </p:sp>
      <p:sp>
        <p:nvSpPr>
          <p:cNvPr id="10" name="Espace réservé du pied de page 9">
            <a:extLst>
              <a:ext uri="{FF2B5EF4-FFF2-40B4-BE49-F238E27FC236}">
                <a16:creationId xmlns:a16="http://schemas.microsoft.com/office/drawing/2014/main" id="{B875139C-6471-774D-89EF-2B93FAD2CB2A}"/>
              </a:ext>
            </a:extLst>
          </p:cNvPr>
          <p:cNvSpPr>
            <a:spLocks noGrp="1"/>
          </p:cNvSpPr>
          <p:nvPr>
            <p:ph type="ftr" sz="quarter" idx="11"/>
          </p:nvPr>
        </p:nvSpPr>
        <p:spPr/>
        <p:txBody>
          <a:bodyPr/>
          <a:lstStyle/>
          <a:p>
            <a:r>
              <a:rPr lang="fr-FR"/>
              <a:t>Speaker </a:t>
            </a:r>
            <a:endParaRPr lang="fr-FR" dirty="0"/>
          </a:p>
        </p:txBody>
      </p:sp>
      <p:sp>
        <p:nvSpPr>
          <p:cNvPr id="11" name="Espace réservé du numéro de diapositive 10">
            <a:extLst>
              <a:ext uri="{FF2B5EF4-FFF2-40B4-BE49-F238E27FC236}">
                <a16:creationId xmlns:a16="http://schemas.microsoft.com/office/drawing/2014/main" id="{3942AF23-4BDC-8C4A-9212-AF88439C6122}"/>
              </a:ext>
            </a:extLst>
          </p:cNvPr>
          <p:cNvSpPr>
            <a:spLocks noGrp="1"/>
          </p:cNvSpPr>
          <p:nvPr>
            <p:ph type="sldNum" sz="quarter" idx="12"/>
          </p:nvPr>
        </p:nvSpPr>
        <p:spPr/>
        <p:txBody>
          <a:body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2369627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a:xfrm>
            <a:off x="904875" y="1563688"/>
            <a:ext cx="4581525" cy="3386772"/>
          </a:xfrm>
        </p:spPr>
        <p:txBody>
          <a:bodyPr/>
          <a:lstStyle/>
          <a:p>
            <a:pPr lvl="0"/>
            <a:r>
              <a:rPr lang="fr-FR"/>
              <a:t>Modifier les styles du texte du masque
Deuxième niveau
Troisième niveau
Quatrième niveau
Cinquième niveau</a:t>
            </a:r>
          </a:p>
        </p:txBody>
      </p:sp>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5486400" y="0"/>
            <a:ext cx="3144838" cy="5143500"/>
          </a:xfrm>
        </p:spPr>
        <p:txBody>
          <a:bodyPr/>
          <a:lstStyle/>
          <a:p>
            <a:r>
              <a:rPr lang="fr-FR"/>
              <a:t>Cliquez sur l'icône pour ajouter une image</a:t>
            </a:r>
          </a:p>
        </p:txBody>
      </p:sp>
      <p:sp>
        <p:nvSpPr>
          <p:cNvPr id="5" name="Titre 4">
            <a:extLst>
              <a:ext uri="{FF2B5EF4-FFF2-40B4-BE49-F238E27FC236}">
                <a16:creationId xmlns:a16="http://schemas.microsoft.com/office/drawing/2014/main" id="{55F20A3C-6DA6-684F-8F84-A7C8F1339C00}"/>
              </a:ext>
            </a:extLst>
          </p:cNvPr>
          <p:cNvSpPr>
            <a:spLocks noGrp="1"/>
          </p:cNvSpPr>
          <p:nvPr>
            <p:ph type="title"/>
          </p:nvPr>
        </p:nvSpPr>
        <p:spPr/>
        <p:txBody>
          <a:bodyPr/>
          <a:lstStyle/>
          <a:p>
            <a:r>
              <a:rPr lang="fr-FR"/>
              <a:t>Modifiez le style du titre</a:t>
            </a:r>
          </a:p>
        </p:txBody>
      </p:sp>
      <p:sp>
        <p:nvSpPr>
          <p:cNvPr id="6" name="Espace réservé de la date 5">
            <a:extLst>
              <a:ext uri="{FF2B5EF4-FFF2-40B4-BE49-F238E27FC236}">
                <a16:creationId xmlns:a16="http://schemas.microsoft.com/office/drawing/2014/main" id="{B633A2CC-2D27-AE47-AE09-87A5F61228B8}"/>
              </a:ext>
            </a:extLst>
          </p:cNvPr>
          <p:cNvSpPr>
            <a:spLocks noGrp="1"/>
          </p:cNvSpPr>
          <p:nvPr>
            <p:ph type="dt" sz="half" idx="14"/>
          </p:nvPr>
        </p:nvSpPr>
        <p:spPr/>
        <p:txBody>
          <a:bodyPr/>
          <a:lstStyle/>
          <a:p>
            <a:r>
              <a:rPr lang="fr-CH"/>
              <a:t>NAME EVENT / NAME PRESENTATION</a:t>
            </a:r>
            <a:endParaRPr lang="fr-FR" dirty="0"/>
          </a:p>
        </p:txBody>
      </p:sp>
      <p:sp>
        <p:nvSpPr>
          <p:cNvPr id="11" name="Espace réservé du pied de page 10">
            <a:extLst>
              <a:ext uri="{FF2B5EF4-FFF2-40B4-BE49-F238E27FC236}">
                <a16:creationId xmlns:a16="http://schemas.microsoft.com/office/drawing/2014/main" id="{CABC000E-4E22-1A40-9D3F-FE2F141E5CA4}"/>
              </a:ext>
            </a:extLst>
          </p:cNvPr>
          <p:cNvSpPr>
            <a:spLocks noGrp="1"/>
          </p:cNvSpPr>
          <p:nvPr>
            <p:ph type="ftr" sz="quarter" idx="15"/>
          </p:nvPr>
        </p:nvSpPr>
        <p:spPr/>
        <p:txBody>
          <a:bodyPr/>
          <a:lstStyle/>
          <a:p>
            <a:r>
              <a:rPr lang="fr-FR"/>
              <a:t>Speaker </a:t>
            </a:r>
            <a:endParaRPr lang="fr-FR" dirty="0"/>
          </a:p>
        </p:txBody>
      </p:sp>
      <p:sp>
        <p:nvSpPr>
          <p:cNvPr id="12" name="Espace réservé du numéro de diapositive 11">
            <a:extLst>
              <a:ext uri="{FF2B5EF4-FFF2-40B4-BE49-F238E27FC236}">
                <a16:creationId xmlns:a16="http://schemas.microsoft.com/office/drawing/2014/main" id="{0AF49D93-C78A-F646-92B0-A7932C43D9EE}"/>
              </a:ext>
            </a:extLst>
          </p:cNvPr>
          <p:cNvSpPr>
            <a:spLocks noGrp="1"/>
          </p:cNvSpPr>
          <p:nvPr>
            <p:ph type="sldNum" sz="quarter" idx="16"/>
          </p:nvPr>
        </p:nvSpPr>
        <p:spPr/>
        <p:txBody>
          <a:body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4143184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0"/>
            <a:ext cx="3144838" cy="5143500"/>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A02A0D73-096C-844E-97C3-C4A4AF580FDE}"/>
              </a:ext>
            </a:extLst>
          </p:cNvPr>
          <p:cNvSpPr>
            <a:spLocks noGrp="1"/>
          </p:cNvSpPr>
          <p:nvPr>
            <p:ph type="dt" sz="half" idx="14"/>
          </p:nvPr>
        </p:nvSpPr>
        <p:spPr/>
        <p:txBody>
          <a:bodyPr/>
          <a:lstStyle/>
          <a:p>
            <a:r>
              <a:rPr lang="fr-CH"/>
              <a:t>NAME EVENT / NAME PRESENTATION</a:t>
            </a:r>
            <a:endParaRPr lang="fr-FR" dirty="0"/>
          </a:p>
        </p:txBody>
      </p:sp>
      <p:sp>
        <p:nvSpPr>
          <p:cNvPr id="9" name="Espace réservé du pied de page 8">
            <a:extLst>
              <a:ext uri="{FF2B5EF4-FFF2-40B4-BE49-F238E27FC236}">
                <a16:creationId xmlns:a16="http://schemas.microsoft.com/office/drawing/2014/main" id="{CEF5AC5C-A2B6-2848-8C47-96A168E211DF}"/>
              </a:ext>
            </a:extLst>
          </p:cNvPr>
          <p:cNvSpPr>
            <a:spLocks noGrp="1"/>
          </p:cNvSpPr>
          <p:nvPr>
            <p:ph type="ftr" sz="quarter" idx="15"/>
          </p:nvPr>
        </p:nvSpPr>
        <p:spPr/>
        <p:txBody>
          <a:bodyPr/>
          <a:lstStyle/>
          <a:p>
            <a:r>
              <a:rPr lang="fr-FR"/>
              <a:t>Speaker </a:t>
            </a:r>
            <a:endParaRPr lang="fr-FR" dirty="0"/>
          </a:p>
        </p:txBody>
      </p:sp>
      <p:sp>
        <p:nvSpPr>
          <p:cNvPr id="10" name="Espace réservé du numéro de diapositive 9">
            <a:extLst>
              <a:ext uri="{FF2B5EF4-FFF2-40B4-BE49-F238E27FC236}">
                <a16:creationId xmlns:a16="http://schemas.microsoft.com/office/drawing/2014/main" id="{31B90E33-03D8-2143-B49F-B1474EE1A1F6}"/>
              </a:ext>
            </a:extLst>
          </p:cNvPr>
          <p:cNvSpPr>
            <a:spLocks noGrp="1"/>
          </p:cNvSpPr>
          <p:nvPr>
            <p:ph type="sldNum" sz="quarter" idx="16"/>
          </p:nvPr>
        </p:nvSpPr>
        <p:spPr/>
        <p:txBody>
          <a:bodyPr/>
          <a:lstStyle/>
          <a:p>
            <a:fld id="{E1E1CD7C-2161-7D43-862E-CE4C333CD873}" type="slidenum">
              <a:rPr lang="fr-FR" smtClean="0"/>
              <a:pPr/>
              <a:t>‹N°›</a:t>
            </a:fld>
            <a:endParaRPr lang="fr-FR" dirty="0"/>
          </a:p>
        </p:txBody>
      </p:sp>
      <p:sp>
        <p:nvSpPr>
          <p:cNvPr id="11" name="Titre 10">
            <a:extLst>
              <a:ext uri="{FF2B5EF4-FFF2-40B4-BE49-F238E27FC236}">
                <a16:creationId xmlns:a16="http://schemas.microsoft.com/office/drawing/2014/main" id="{3FC7B5EC-066E-EC4A-B320-77DF64E6E0F0}"/>
              </a:ext>
            </a:extLst>
          </p:cNvPr>
          <p:cNvSpPr>
            <a:spLocks noGrp="1"/>
          </p:cNvSpPr>
          <p:nvPr>
            <p:ph type="title"/>
          </p:nvPr>
        </p:nvSpPr>
        <p:spPr>
          <a:xfrm>
            <a:off x="904876" y="131032"/>
            <a:ext cx="3144520" cy="1072753"/>
          </a:xfrm>
        </p:spPr>
        <p:txBody>
          <a:bodyPr/>
          <a:lstStyle/>
          <a:p>
            <a:r>
              <a:rPr lang="fr-FR" dirty="0"/>
              <a:t>Modifiez le style du titre</a:t>
            </a:r>
          </a:p>
        </p:txBody>
      </p:sp>
    </p:spTree>
    <p:extLst>
      <p:ext uri="{BB962C8B-B14F-4D97-AF65-F5344CB8AC3E}">
        <p14:creationId xmlns:p14="http://schemas.microsoft.com/office/powerpoint/2010/main" val="1698958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0"/>
            <a:ext cx="3144838" cy="5143500"/>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A02A0D73-096C-844E-97C3-C4A4AF580FDE}"/>
              </a:ext>
            </a:extLst>
          </p:cNvPr>
          <p:cNvSpPr>
            <a:spLocks noGrp="1"/>
          </p:cNvSpPr>
          <p:nvPr>
            <p:ph type="dt" sz="half" idx="14"/>
          </p:nvPr>
        </p:nvSpPr>
        <p:spPr/>
        <p:txBody>
          <a:bodyPr/>
          <a:lstStyle/>
          <a:p>
            <a:r>
              <a:rPr lang="fr-CH"/>
              <a:t>NAME EVENT / NAME PRESENTATION</a:t>
            </a:r>
            <a:endParaRPr lang="fr-FR" dirty="0"/>
          </a:p>
        </p:txBody>
      </p:sp>
      <p:sp>
        <p:nvSpPr>
          <p:cNvPr id="9" name="Espace réservé du pied de page 8">
            <a:extLst>
              <a:ext uri="{FF2B5EF4-FFF2-40B4-BE49-F238E27FC236}">
                <a16:creationId xmlns:a16="http://schemas.microsoft.com/office/drawing/2014/main" id="{CEF5AC5C-A2B6-2848-8C47-96A168E211DF}"/>
              </a:ext>
            </a:extLst>
          </p:cNvPr>
          <p:cNvSpPr>
            <a:spLocks noGrp="1"/>
          </p:cNvSpPr>
          <p:nvPr>
            <p:ph type="ftr" sz="quarter" idx="15"/>
          </p:nvPr>
        </p:nvSpPr>
        <p:spPr/>
        <p:txBody>
          <a:bodyPr/>
          <a:lstStyle/>
          <a:p>
            <a:r>
              <a:rPr lang="fr-FR"/>
              <a:t>Speaker </a:t>
            </a:r>
            <a:endParaRPr lang="fr-FR" dirty="0"/>
          </a:p>
        </p:txBody>
      </p:sp>
      <p:sp>
        <p:nvSpPr>
          <p:cNvPr id="10" name="Espace réservé du numéro de diapositive 9">
            <a:extLst>
              <a:ext uri="{FF2B5EF4-FFF2-40B4-BE49-F238E27FC236}">
                <a16:creationId xmlns:a16="http://schemas.microsoft.com/office/drawing/2014/main" id="{31B90E33-03D8-2143-B49F-B1474EE1A1F6}"/>
              </a:ext>
            </a:extLst>
          </p:cNvPr>
          <p:cNvSpPr>
            <a:spLocks noGrp="1"/>
          </p:cNvSpPr>
          <p:nvPr>
            <p:ph type="sldNum" sz="quarter" idx="16"/>
          </p:nvPr>
        </p:nvSpPr>
        <p:spPr/>
        <p:txBody>
          <a:bodyPr/>
          <a:lstStyle/>
          <a:p>
            <a:fld id="{E1E1CD7C-2161-7D43-862E-CE4C333CD873}" type="slidenum">
              <a:rPr lang="fr-FR" smtClean="0"/>
              <a:pPr/>
              <a:t>‹N°›</a:t>
            </a:fld>
            <a:endParaRPr lang="fr-FR" dirty="0"/>
          </a:p>
        </p:txBody>
      </p:sp>
      <p:sp>
        <p:nvSpPr>
          <p:cNvPr id="11" name="Titre 10">
            <a:extLst>
              <a:ext uri="{FF2B5EF4-FFF2-40B4-BE49-F238E27FC236}">
                <a16:creationId xmlns:a16="http://schemas.microsoft.com/office/drawing/2014/main" id="{3FC7B5EC-066E-EC4A-B320-77DF64E6E0F0}"/>
              </a:ext>
            </a:extLst>
          </p:cNvPr>
          <p:cNvSpPr>
            <a:spLocks noGrp="1"/>
          </p:cNvSpPr>
          <p:nvPr>
            <p:ph type="title"/>
          </p:nvPr>
        </p:nvSpPr>
        <p:spPr>
          <a:xfrm>
            <a:off x="4049395" y="131032"/>
            <a:ext cx="3144520" cy="1072753"/>
          </a:xfrm>
        </p:spPr>
        <p:txBody>
          <a:bodyPr/>
          <a:lstStyle/>
          <a:p>
            <a:r>
              <a:rPr lang="fr-FR" dirty="0"/>
              <a:t>Modifiez le style du titre</a:t>
            </a:r>
          </a:p>
        </p:txBody>
      </p:sp>
    </p:spTree>
    <p:extLst>
      <p:ext uri="{BB962C8B-B14F-4D97-AF65-F5344CB8AC3E}">
        <p14:creationId xmlns:p14="http://schemas.microsoft.com/office/powerpoint/2010/main" val="2531427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1563688"/>
            <a:ext cx="3144838" cy="3579812"/>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Titre 6">
            <a:extLst>
              <a:ext uri="{FF2B5EF4-FFF2-40B4-BE49-F238E27FC236}">
                <a16:creationId xmlns:a16="http://schemas.microsoft.com/office/drawing/2014/main" id="{C026A30B-6F8E-1445-88F0-A5FB77E124E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826567D5-4A83-9E48-B441-CCB2A72BA6D1}"/>
              </a:ext>
            </a:extLst>
          </p:cNvPr>
          <p:cNvSpPr>
            <a:spLocks noGrp="1"/>
          </p:cNvSpPr>
          <p:nvPr>
            <p:ph type="dt" sz="half" idx="14"/>
          </p:nvPr>
        </p:nvSpPr>
        <p:spPr/>
        <p:txBody>
          <a:bodyPr/>
          <a:lstStyle/>
          <a:p>
            <a:r>
              <a:rPr lang="fr-CH"/>
              <a:t>NAME EVENT / NAME PRESENTATION</a:t>
            </a:r>
            <a:endParaRPr lang="fr-FR" dirty="0"/>
          </a:p>
        </p:txBody>
      </p:sp>
      <p:sp>
        <p:nvSpPr>
          <p:cNvPr id="10" name="Espace réservé du pied de page 9">
            <a:extLst>
              <a:ext uri="{FF2B5EF4-FFF2-40B4-BE49-F238E27FC236}">
                <a16:creationId xmlns:a16="http://schemas.microsoft.com/office/drawing/2014/main" id="{C830A539-93F1-2541-B9F0-330893BD5190}"/>
              </a:ext>
            </a:extLst>
          </p:cNvPr>
          <p:cNvSpPr>
            <a:spLocks noGrp="1"/>
          </p:cNvSpPr>
          <p:nvPr>
            <p:ph type="ftr" sz="quarter" idx="15"/>
          </p:nvPr>
        </p:nvSpPr>
        <p:spPr/>
        <p:txBody>
          <a:bodyPr/>
          <a:lstStyle/>
          <a:p>
            <a:r>
              <a:rPr lang="fr-FR"/>
              <a:t>Speaker </a:t>
            </a:r>
            <a:endParaRPr lang="fr-FR" dirty="0"/>
          </a:p>
        </p:txBody>
      </p:sp>
      <p:sp>
        <p:nvSpPr>
          <p:cNvPr id="11" name="Espace réservé du numéro de diapositive 10">
            <a:extLst>
              <a:ext uri="{FF2B5EF4-FFF2-40B4-BE49-F238E27FC236}">
                <a16:creationId xmlns:a16="http://schemas.microsoft.com/office/drawing/2014/main" id="{82F21D18-8706-7E4D-8FBE-C1E2584541D1}"/>
              </a:ext>
            </a:extLst>
          </p:cNvPr>
          <p:cNvSpPr>
            <a:spLocks noGrp="1"/>
          </p:cNvSpPr>
          <p:nvPr>
            <p:ph type="sldNum" sz="quarter" idx="16"/>
          </p:nvPr>
        </p:nvSpPr>
        <p:spPr/>
        <p:txBody>
          <a:body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2434545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4875" y="131032"/>
            <a:ext cx="3667125" cy="1072753"/>
          </a:xfrm>
          <a:prstGeom prst="rect">
            <a:avLst/>
          </a:prstGeom>
        </p:spPr>
        <p:txBody>
          <a:bodyPr vert="horz" lIns="180000" tIns="0" rIns="72000" bIns="46800" rtlCol="0" anchor="t">
            <a:normAutofit/>
          </a:bodyPr>
          <a:lstStyle/>
          <a:p>
            <a:r>
              <a:rPr lang="fr-FR" dirty="0"/>
              <a:t>Modifiez le style du titre</a:t>
            </a:r>
            <a:endParaRPr lang="en-US" dirty="0"/>
          </a:p>
        </p:txBody>
      </p:sp>
      <p:sp>
        <p:nvSpPr>
          <p:cNvPr id="3" name="Text Placeholder 2"/>
          <p:cNvSpPr>
            <a:spLocks noGrp="1"/>
          </p:cNvSpPr>
          <p:nvPr>
            <p:ph type="body" idx="1"/>
          </p:nvPr>
        </p:nvSpPr>
        <p:spPr>
          <a:xfrm>
            <a:off x="904875" y="1563688"/>
            <a:ext cx="7726363" cy="3386772"/>
          </a:xfrm>
          <a:prstGeom prst="rect">
            <a:avLst/>
          </a:prstGeom>
        </p:spPr>
        <p:txBody>
          <a:bodyPr vert="horz" lIns="180000" tIns="45720" rIns="91440" bIns="45720" rtlCol="0">
            <a:normAutofit/>
          </a:bodyPr>
          <a:lstStyle/>
          <a:p>
            <a:pPr lvl="0"/>
            <a:r>
              <a:rPr lang="fr-FR" dirty="0"/>
              <a:t>Modifier les styles du texte du masque</a:t>
            </a:r>
          </a:p>
          <a:p>
            <a:pPr lvl="1"/>
            <a:r>
              <a:rPr lang="fr-FR" dirty="0"/>
              <a:t>Deuxième niveau</a:t>
            </a:r>
          </a:p>
          <a:p>
            <a:pPr lvl="2"/>
            <a:r>
              <a:rPr lang="fr-FR" dirty="0"/>
              <a:t>Troisième niveau
Quatrième niveau
Cinquième niveau</a:t>
            </a:r>
            <a:endParaRPr lang="en-US" dirty="0"/>
          </a:p>
        </p:txBody>
      </p:sp>
      <p:sp>
        <p:nvSpPr>
          <p:cNvPr id="4" name="Date Placeholder 3"/>
          <p:cNvSpPr>
            <a:spLocks noGrp="1"/>
          </p:cNvSpPr>
          <p:nvPr>
            <p:ph type="dt" sz="half" idx="2"/>
          </p:nvPr>
        </p:nvSpPr>
        <p:spPr>
          <a:xfrm rot="16200000">
            <a:off x="-1221413" y="2778452"/>
            <a:ext cx="3341052" cy="911524"/>
          </a:xfrm>
          <a:prstGeom prst="rect">
            <a:avLst/>
          </a:prstGeom>
        </p:spPr>
        <p:txBody>
          <a:bodyPr vert="horz" lIns="91440" tIns="45720" rIns="91440" bIns="45720" rtlCol="0" anchor="ctr"/>
          <a:lstStyle>
            <a:lvl1pPr algn="l">
              <a:defRPr sz="700">
                <a:solidFill>
                  <a:schemeClr val="accent1"/>
                </a:solidFill>
                <a:latin typeface="Arial" panose="020B0604020202020204" pitchFamily="34" charset="0"/>
              </a:defRPr>
            </a:lvl1pPr>
          </a:lstStyle>
          <a:p>
            <a:r>
              <a:rPr lang="fr-CH"/>
              <a:t>NAME EVENT / NAME PRESENTATION</a:t>
            </a:r>
            <a:endParaRPr lang="fr-FR" dirty="0"/>
          </a:p>
        </p:txBody>
      </p:sp>
      <p:sp>
        <p:nvSpPr>
          <p:cNvPr id="5" name="Footer Placeholder 4"/>
          <p:cNvSpPr>
            <a:spLocks noGrp="1"/>
          </p:cNvSpPr>
          <p:nvPr>
            <p:ph type="ftr" sz="quarter" idx="3"/>
          </p:nvPr>
        </p:nvSpPr>
        <p:spPr>
          <a:xfrm rot="16200000">
            <a:off x="7115989" y="1874064"/>
            <a:ext cx="3543260" cy="512762"/>
          </a:xfrm>
          <a:prstGeom prst="rect">
            <a:avLst/>
          </a:prstGeom>
        </p:spPr>
        <p:txBody>
          <a:bodyPr vert="horz" lIns="91440" tIns="45720" rIns="91440" bIns="45720" rtlCol="0" anchor="ctr"/>
          <a:lstStyle>
            <a:lvl1pPr algn="r">
              <a:defRPr sz="700">
                <a:solidFill>
                  <a:schemeClr val="tx1"/>
                </a:solidFill>
                <a:latin typeface="Arial" panose="020B0604020202020204" pitchFamily="34" charset="0"/>
              </a:defRPr>
            </a:lvl1pPr>
          </a:lstStyle>
          <a:p>
            <a:r>
              <a:rPr lang="fr-FR" dirty="0"/>
              <a:t>Speaker </a:t>
            </a:r>
          </a:p>
        </p:txBody>
      </p:sp>
      <p:sp>
        <p:nvSpPr>
          <p:cNvPr id="6" name="Slide Number Placeholder 5"/>
          <p:cNvSpPr>
            <a:spLocks noGrp="1"/>
          </p:cNvSpPr>
          <p:nvPr>
            <p:ph type="sldNum" sz="quarter" idx="4"/>
          </p:nvPr>
        </p:nvSpPr>
        <p:spPr>
          <a:xfrm>
            <a:off x="8631238" y="195263"/>
            <a:ext cx="512762" cy="163552"/>
          </a:xfrm>
          <a:prstGeom prst="rect">
            <a:avLst/>
          </a:prstGeom>
        </p:spPr>
        <p:txBody>
          <a:bodyPr vert="horz" lIns="90000" tIns="0" rIns="90000" bIns="0" rtlCol="0" anchor="t"/>
          <a:lstStyle>
            <a:lvl1pPr algn="ctr">
              <a:defRPr sz="700" b="1">
                <a:solidFill>
                  <a:schemeClr val="tx1"/>
                </a:solidFill>
                <a:latin typeface="+mj-lt"/>
              </a:defRPr>
            </a:lvl1pPr>
          </a:lstStyle>
          <a:p>
            <a:fld id="{E1E1CD7C-2161-7D43-862E-CE4C333CD873}" type="slidenum">
              <a:rPr lang="fr-FR" smtClean="0"/>
              <a:pPr/>
              <a:t>‹N°›</a:t>
            </a:fld>
            <a:endParaRPr lang="fr-FR" dirty="0"/>
          </a:p>
        </p:txBody>
      </p:sp>
      <p:pic>
        <p:nvPicPr>
          <p:cNvPr id="13" name="Image 12">
            <a:extLst>
              <a:ext uri="{FF2B5EF4-FFF2-40B4-BE49-F238E27FC236}">
                <a16:creationId xmlns:a16="http://schemas.microsoft.com/office/drawing/2014/main" id="{717E6E68-87EB-C34E-85D5-C26372DFEC99}"/>
              </a:ext>
            </a:extLst>
          </p:cNvPr>
          <p:cNvPicPr>
            <a:picLocks noChangeAspect="1"/>
          </p:cNvPicPr>
          <p:nvPr userDrawn="1"/>
        </p:nvPicPr>
        <p:blipFill>
          <a:blip r:embed="rId17"/>
          <a:stretch>
            <a:fillRect/>
          </a:stretch>
        </p:blipFill>
        <p:spPr>
          <a:xfrm>
            <a:off x="130273" y="132334"/>
            <a:ext cx="653952" cy="283022"/>
          </a:xfrm>
          <a:prstGeom prst="rect">
            <a:avLst/>
          </a:prstGeom>
        </p:spPr>
      </p:pic>
      <p:sp>
        <p:nvSpPr>
          <p:cNvPr id="14" name="Rectangle 13">
            <a:extLst>
              <a:ext uri="{FF2B5EF4-FFF2-40B4-BE49-F238E27FC236}">
                <a16:creationId xmlns:a16="http://schemas.microsoft.com/office/drawing/2014/main" id="{75D7A1C0-94CD-D94F-A99F-21847E542637}"/>
              </a:ext>
            </a:extLst>
          </p:cNvPr>
          <p:cNvSpPr/>
          <p:nvPr userDrawn="1"/>
        </p:nvSpPr>
        <p:spPr>
          <a:xfrm rot="16200000">
            <a:off x="430003" y="4897709"/>
            <a:ext cx="45719" cy="5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latin typeface="Arial" panose="020B0604020202020204" pitchFamily="34" charset="0"/>
            </a:endParaRPr>
          </a:p>
        </p:txBody>
      </p:sp>
    </p:spTree>
    <p:extLst>
      <p:ext uri="{BB962C8B-B14F-4D97-AF65-F5344CB8AC3E}">
        <p14:creationId xmlns:p14="http://schemas.microsoft.com/office/powerpoint/2010/main" val="356948683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81" r:id="rId3"/>
    <p:sldLayoutId id="2147483673" r:id="rId4"/>
    <p:sldLayoutId id="2147483662" r:id="rId5"/>
    <p:sldLayoutId id="2147483674" r:id="rId6"/>
    <p:sldLayoutId id="2147483675" r:id="rId7"/>
    <p:sldLayoutId id="2147483682" r:id="rId8"/>
    <p:sldLayoutId id="2147483676" r:id="rId9"/>
    <p:sldLayoutId id="2147483664" r:id="rId10"/>
    <p:sldLayoutId id="2147483666" r:id="rId11"/>
    <p:sldLayoutId id="2147483677" r:id="rId12"/>
    <p:sldLayoutId id="2147483678" r:id="rId13"/>
    <p:sldLayoutId id="2147483679" r:id="rId14"/>
    <p:sldLayoutId id="2147483667" r:id="rId15"/>
  </p:sldLayoutIdLst>
  <p:hf hdr="0"/>
  <p:txStyles>
    <p:titleStyle>
      <a:lvl1pPr algn="l" defTabSz="685800" rtl="0" eaLnBrk="1" latinLnBrk="0" hangingPunct="1">
        <a:lnSpc>
          <a:spcPct val="9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p:titleStyle>
    <p:body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126" userDrawn="1">
          <p15:clr>
            <a:srgbClr val="F26B43"/>
          </p15:clr>
        </p15:guide>
        <p15:guide id="3" pos="5602" userDrawn="1">
          <p15:clr>
            <a:srgbClr val="F26B43"/>
          </p15:clr>
        </p15:guide>
        <p15:guide id="4" pos="2880" userDrawn="1">
          <p15:clr>
            <a:srgbClr val="F26B43"/>
          </p15:clr>
        </p15:guide>
        <p15:guide id="5" orient="horz" pos="123" userDrawn="1">
          <p15:clr>
            <a:srgbClr val="F26B43"/>
          </p15:clr>
        </p15:guide>
        <p15:guide id="6" orient="horz" pos="3117" userDrawn="1">
          <p15:clr>
            <a:srgbClr val="F26B43"/>
          </p15:clr>
        </p15:guide>
        <p15:guide id="7" pos="570" userDrawn="1">
          <p15:clr>
            <a:srgbClr val="F26B43"/>
          </p15:clr>
        </p15:guide>
        <p15:guide id="8" pos="1155" userDrawn="1">
          <p15:clr>
            <a:srgbClr val="F26B43"/>
          </p15:clr>
        </p15:guide>
        <p15:guide id="9" pos="1728" userDrawn="1">
          <p15:clr>
            <a:srgbClr val="F26B43"/>
          </p15:clr>
        </p15:guide>
        <p15:guide id="10" pos="2304" userDrawn="1">
          <p15:clr>
            <a:srgbClr val="F26B43"/>
          </p15:clr>
        </p15:guide>
        <p15:guide id="11" pos="3456" userDrawn="1">
          <p15:clr>
            <a:srgbClr val="F26B43"/>
          </p15:clr>
        </p15:guide>
        <p15:guide id="12" pos="4035" userDrawn="1">
          <p15:clr>
            <a:srgbClr val="F26B43"/>
          </p15:clr>
        </p15:guide>
        <p15:guide id="13" pos="4608" userDrawn="1">
          <p15:clr>
            <a:srgbClr val="F26B43"/>
          </p15:clr>
        </p15:guide>
        <p15:guide id="14" pos="5180" userDrawn="1">
          <p15:clr>
            <a:srgbClr val="F26B43"/>
          </p15:clr>
        </p15:guide>
        <p15:guide id="15" orient="horz" pos="490" userDrawn="1">
          <p15:clr>
            <a:srgbClr val="F26B43"/>
          </p15:clr>
        </p15:guide>
        <p15:guide id="16" orient="horz" pos="985" userDrawn="1">
          <p15:clr>
            <a:srgbClr val="F26B43"/>
          </p15:clr>
        </p15:guide>
        <p15:guide id="17" orient="horz" pos="1475" userDrawn="1">
          <p15:clr>
            <a:srgbClr val="F26B43"/>
          </p15:clr>
        </p15:guide>
        <p15:guide id="18" orient="horz" pos="1962" userDrawn="1">
          <p15:clr>
            <a:srgbClr val="F26B43"/>
          </p15:clr>
        </p15:guide>
        <p15:guide id="19" orient="horz" pos="2458" userDrawn="1">
          <p15:clr>
            <a:srgbClr val="F26B43"/>
          </p15:clr>
        </p15:guide>
        <p15:guide id="20" orient="horz" pos="2950" userDrawn="1">
          <p15:clr>
            <a:srgbClr val="F26B43"/>
          </p15:clr>
        </p15:guide>
        <p15:guide id="21" pos="5437" userDrawn="1">
          <p15:clr>
            <a:srgbClr val="F26B43"/>
          </p15:clr>
        </p15:guide>
        <p15:guide id="22" orient="horz" userDrawn="1">
          <p15:clr>
            <a:srgbClr val="F26B43"/>
          </p15:clr>
        </p15:guide>
        <p15:guide id="23" pos="5760" userDrawn="1">
          <p15:clr>
            <a:srgbClr val="F26B43"/>
          </p15:clr>
        </p15:guide>
        <p15:guide id="24" orient="horz" pos="3240" userDrawn="1">
          <p15:clr>
            <a:srgbClr val="F26B43"/>
          </p15:clr>
        </p15:guide>
        <p15:guide id="2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kent.barbey@epfl.ch" TargetMode="Externa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gif"/></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ce réservé pour une image  11" descr="Une image contenant texte, capture d’écran, espace, Univers&#10;&#10;Description générée automatiquement">
            <a:extLst>
              <a:ext uri="{FF2B5EF4-FFF2-40B4-BE49-F238E27FC236}">
                <a16:creationId xmlns:a16="http://schemas.microsoft.com/office/drawing/2014/main" id="{4443180C-709D-7BB6-5502-F5AE0DD85CBA}"/>
              </a:ext>
            </a:extLst>
          </p:cNvPr>
          <p:cNvPicPr>
            <a:picLocks noGrp="1" noChangeAspect="1"/>
          </p:cNvPicPr>
          <p:nvPr>
            <p:ph type="pic" sz="quarter" idx="10"/>
          </p:nvPr>
        </p:nvPicPr>
        <p:blipFill>
          <a:blip r:embed="rId2"/>
          <a:srcRect l="2330" r="2330"/>
          <a:stretch>
            <a:fillRect/>
          </a:stretch>
        </p:blipFill>
        <p:spPr>
          <a:xfrm>
            <a:off x="1533441" y="1440052"/>
            <a:ext cx="2455854" cy="2406827"/>
          </a:xfrm>
          <a:ln w="28575">
            <a:solidFill>
              <a:srgbClr val="000000"/>
            </a:solidFill>
          </a:ln>
        </p:spPr>
      </p:pic>
      <p:sp>
        <p:nvSpPr>
          <p:cNvPr id="6" name="Espace réservé du texte 5">
            <a:extLst>
              <a:ext uri="{FF2B5EF4-FFF2-40B4-BE49-F238E27FC236}">
                <a16:creationId xmlns:a16="http://schemas.microsoft.com/office/drawing/2014/main" id="{18A3154D-FCB0-A34B-BBBC-167C625558EC}"/>
              </a:ext>
            </a:extLst>
          </p:cNvPr>
          <p:cNvSpPr>
            <a:spLocks noGrp="1"/>
          </p:cNvSpPr>
          <p:nvPr>
            <p:ph type="body" sz="quarter" idx="12"/>
          </p:nvPr>
        </p:nvSpPr>
        <p:spPr>
          <a:xfrm>
            <a:off x="82549" y="4440264"/>
            <a:ext cx="3736415" cy="507975"/>
          </a:xfrm>
        </p:spPr>
        <p:txBody>
          <a:bodyPr/>
          <a:lstStyle/>
          <a:p>
            <a:r>
              <a:rPr lang="fr-FR" sz="1200" b="1" baseline="30000" dirty="0"/>
              <a:t>1</a:t>
            </a:r>
            <a:r>
              <a:rPr lang="fr-FR" sz="1000" baseline="30000" dirty="0"/>
              <a:t> </a:t>
            </a:r>
            <a:r>
              <a:rPr lang="fr-FR" sz="1000" dirty="0"/>
              <a:t>Institute of </a:t>
            </a:r>
            <a:r>
              <a:rPr lang="fr-FR" sz="1000" dirty="0" err="1"/>
              <a:t>Physics</a:t>
            </a:r>
            <a:r>
              <a:rPr lang="fr-FR" sz="1000" dirty="0"/>
              <a:t>, EPFL, Chemin </a:t>
            </a:r>
            <a:r>
              <a:rPr lang="fr-FR" sz="1000" dirty="0" err="1"/>
              <a:t>Peg</a:t>
            </a:r>
            <a:r>
              <a:rPr lang="fr-FR" sz="1000" dirty="0"/>
              <a:t> 51b, CH-1290 Versoix</a:t>
            </a:r>
          </a:p>
          <a:p>
            <a:r>
              <a:rPr lang="fr-FR" sz="1200" b="1" baseline="30000" dirty="0"/>
              <a:t>*</a:t>
            </a:r>
            <a:r>
              <a:rPr lang="fr-FR" sz="1000" dirty="0"/>
              <a:t> </a:t>
            </a:r>
            <a:r>
              <a:rPr lang="fr-FR" sz="1000" dirty="0">
                <a:hlinkClick r:id="rId3"/>
              </a:rPr>
              <a:t>kent.barbey@epfl.ch</a:t>
            </a:r>
            <a:endParaRPr lang="fr-FR" sz="1000" dirty="0"/>
          </a:p>
          <a:p>
            <a:r>
              <a:rPr lang="fr-FR" sz="1000" dirty="0"/>
              <a:t> </a:t>
            </a:r>
            <a:r>
              <a:rPr lang="fr-FR" sz="1000" i="1" dirty="0"/>
              <a:t>Photo </a:t>
            </a:r>
            <a:r>
              <a:rPr lang="fr-FR" sz="1000" i="1" dirty="0" err="1"/>
              <a:t>Credits</a:t>
            </a:r>
            <a:r>
              <a:rPr lang="fr-FR" sz="1000" i="1" dirty="0"/>
              <a:t>: GAIA Vari Citizen Science Project</a:t>
            </a:r>
            <a:endParaRPr lang="fr-FR" sz="1000" dirty="0"/>
          </a:p>
        </p:txBody>
      </p:sp>
      <p:sp>
        <p:nvSpPr>
          <p:cNvPr id="3" name="Titre 2">
            <a:extLst>
              <a:ext uri="{FF2B5EF4-FFF2-40B4-BE49-F238E27FC236}">
                <a16:creationId xmlns:a16="http://schemas.microsoft.com/office/drawing/2014/main" id="{55A5C923-5A79-224D-A6A6-8267C64759A4}"/>
              </a:ext>
            </a:extLst>
          </p:cNvPr>
          <p:cNvSpPr>
            <a:spLocks noGrp="1"/>
          </p:cNvSpPr>
          <p:nvPr>
            <p:ph type="ctrTitle"/>
          </p:nvPr>
        </p:nvSpPr>
        <p:spPr>
          <a:xfrm>
            <a:off x="3989295" y="89647"/>
            <a:ext cx="5072156" cy="4948518"/>
          </a:xfrm>
          <a:ln w="57150">
            <a:solidFill>
              <a:srgbClr val="000000"/>
            </a:solidFill>
          </a:ln>
        </p:spPr>
        <p:txBody>
          <a:bodyPr/>
          <a:lstStyle/>
          <a:p>
            <a:pPr algn="ctr"/>
            <a:r>
              <a:rPr lang="fr-FR" sz="2800" dirty="0"/>
              <a:t>Periodicities of </a:t>
            </a:r>
            <a:r>
              <a:rPr lang="fr-FR" sz="2800" dirty="0" err="1"/>
              <a:t>binary</a:t>
            </a:r>
            <a:r>
              <a:rPr lang="fr-FR" sz="2800" dirty="0"/>
              <a:t> </a:t>
            </a:r>
            <a:r>
              <a:rPr lang="fr-FR" sz="2800" dirty="0" err="1"/>
              <a:t>Cepheids</a:t>
            </a:r>
            <a:br>
              <a:rPr lang="fr-FR" dirty="0"/>
            </a:br>
            <a:r>
              <a:rPr lang="fr-FR" dirty="0"/>
              <a:t>-</a:t>
            </a:r>
            <a:br>
              <a:rPr lang="fr-FR" dirty="0"/>
            </a:br>
            <a:r>
              <a:rPr lang="fr-FR" dirty="0" err="1"/>
              <a:t>Exploring</a:t>
            </a:r>
            <a:r>
              <a:rPr lang="fr-FR" dirty="0"/>
              <a:t> a </a:t>
            </a:r>
            <a:r>
              <a:rPr lang="fr-FR" dirty="0" err="1"/>
              <a:t>novel</a:t>
            </a:r>
            <a:r>
              <a:rPr lang="fr-FR" dirty="0"/>
              <a:t> </a:t>
            </a:r>
            <a:r>
              <a:rPr lang="fr-FR" dirty="0" err="1"/>
              <a:t>approach</a:t>
            </a:r>
            <a:r>
              <a:rPr lang="fr-FR" dirty="0"/>
              <a:t> </a:t>
            </a:r>
            <a:r>
              <a:rPr lang="fr-FR" dirty="0" err="1"/>
              <a:t>based</a:t>
            </a:r>
            <a:r>
              <a:rPr lang="fr-FR" dirty="0"/>
              <a:t> on distance </a:t>
            </a:r>
            <a:r>
              <a:rPr lang="fr-FR" dirty="0" err="1"/>
              <a:t>correlation</a:t>
            </a:r>
            <a:br>
              <a:rPr lang="fr-FR" dirty="0"/>
            </a:br>
            <a:br>
              <a:rPr lang="fr-FR" dirty="0"/>
            </a:br>
            <a:r>
              <a:rPr lang="fr-FR" sz="2000" dirty="0"/>
              <a:t>K. Barbey</a:t>
            </a:r>
            <a:r>
              <a:rPr lang="fr-FR" sz="2000" baseline="30000" dirty="0"/>
              <a:t>1*</a:t>
            </a:r>
            <a:r>
              <a:rPr lang="fr-FR" sz="2000" dirty="0"/>
              <a:t>, G. Viviani</a:t>
            </a:r>
            <a:r>
              <a:rPr lang="fr-FR" sz="2000" baseline="30000" dirty="0"/>
              <a:t>1</a:t>
            </a:r>
            <a:r>
              <a:rPr lang="fr-FR" sz="2000" dirty="0"/>
              <a:t>, R.I. Anderson</a:t>
            </a:r>
            <a:r>
              <a:rPr lang="fr-FR" sz="2000" baseline="30000" dirty="0"/>
              <a:t>1</a:t>
            </a:r>
          </a:p>
        </p:txBody>
      </p:sp>
    </p:spTree>
    <p:extLst>
      <p:ext uri="{BB962C8B-B14F-4D97-AF65-F5344CB8AC3E}">
        <p14:creationId xmlns:p14="http://schemas.microsoft.com/office/powerpoint/2010/main" val="413527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a:extLst>
              <a:ext uri="{FF2B5EF4-FFF2-40B4-BE49-F238E27FC236}">
                <a16:creationId xmlns:a16="http://schemas.microsoft.com/office/drawing/2014/main" id="{AAD4CA89-6C3C-35D9-3765-0C4FD5ACC3D9}"/>
              </a:ext>
            </a:extLst>
          </p:cNvPr>
          <p:cNvSpPr>
            <a:spLocks noGrp="1"/>
          </p:cNvSpPr>
          <p:nvPr>
            <p:ph idx="1"/>
          </p:nvPr>
        </p:nvSpPr>
        <p:spPr>
          <a:xfrm>
            <a:off x="457201" y="1563688"/>
            <a:ext cx="5362016" cy="3386772"/>
          </a:xfrm>
        </p:spPr>
        <p:txBody>
          <a:bodyPr/>
          <a:lstStyle/>
          <a:p>
            <a:r>
              <a:rPr lang="en-US" dirty="0"/>
              <a:t>Binary classical Cepheid</a:t>
            </a:r>
          </a:p>
          <a:p>
            <a:r>
              <a:rPr lang="en-US" dirty="0"/>
              <a:t>60 CORALIE observations: 01.2012     05.2018</a:t>
            </a:r>
          </a:p>
          <a:p>
            <a:r>
              <a:rPr lang="en-US" dirty="0"/>
              <a:t>Range tested: 5600-5800 </a:t>
            </a:r>
            <a:r>
              <a:rPr lang="en-US" dirty="0">
                <a:latin typeface="Times New Roman" panose="02020603050405020304" pitchFamily="18" charset="0"/>
                <a:cs typeface="Times New Roman" panose="02020603050405020304" pitchFamily="18" charset="0"/>
              </a:rPr>
              <a:t>Å</a:t>
            </a:r>
          </a:p>
          <a:p>
            <a:r>
              <a:rPr lang="en-US" dirty="0">
                <a:latin typeface="+mn-lt"/>
                <a:cs typeface="Times New Roman" panose="02020603050405020304" pitchFamily="18" charset="0"/>
              </a:rPr>
              <a:t>Periods recovered:</a:t>
            </a:r>
            <a:endParaRPr lang="en-US" dirty="0">
              <a:latin typeface="+mn-lt"/>
            </a:endParaRPr>
          </a:p>
          <a:p>
            <a:pPr lvl="1"/>
            <a:r>
              <a:rPr lang="en-US" dirty="0"/>
              <a:t>Radial pulsation periodicity: ~9.66 days</a:t>
            </a:r>
          </a:p>
          <a:p>
            <a:pPr lvl="1"/>
            <a:r>
              <a:rPr lang="en-US" dirty="0"/>
              <a:t>Orbital periodicity:  ~505 days</a:t>
            </a:r>
          </a:p>
          <a:p>
            <a:pPr lvl="1"/>
            <a:r>
              <a:rPr lang="en-US" dirty="0"/>
              <a:t>Window function: 40 days</a:t>
            </a:r>
          </a:p>
        </p:txBody>
      </p:sp>
      <p:pic>
        <p:nvPicPr>
          <p:cNvPr id="7" name="Espace réservé du contenu 6" descr="Une image contenant texte, écriture manuscrite, Police, calligraphie&#10;&#10;Description générée automatiquement">
            <a:extLst>
              <a:ext uri="{FF2B5EF4-FFF2-40B4-BE49-F238E27FC236}">
                <a16:creationId xmlns:a16="http://schemas.microsoft.com/office/drawing/2014/main" id="{E28FC831-546E-3865-F62F-6F11C4F279BA}"/>
              </a:ext>
            </a:extLst>
          </p:cNvPr>
          <p:cNvPicPr>
            <a:picLocks noGrp="1" noChangeAspect="1"/>
          </p:cNvPicPr>
          <p:nvPr>
            <p:ph type="pic" sz="quarter" idx="13"/>
          </p:nvPr>
        </p:nvPicPr>
        <p:blipFill>
          <a:blip r:embed="rId2"/>
          <a:stretch/>
        </p:blipFill>
        <p:spPr>
          <a:xfrm>
            <a:off x="6003438" y="65516"/>
            <a:ext cx="2443579" cy="5012468"/>
          </a:xfrm>
          <a:noFill/>
          <a:ln>
            <a:solidFill>
              <a:srgbClr val="000000"/>
            </a:solidFill>
          </a:ln>
        </p:spPr>
      </p:pic>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a:xfrm>
            <a:off x="904875" y="131032"/>
            <a:ext cx="3667125" cy="1072753"/>
          </a:xfrm>
        </p:spPr>
        <p:txBody>
          <a:bodyPr anchor="t">
            <a:normAutofit/>
          </a:bodyPr>
          <a:lstStyle/>
          <a:p>
            <a:r>
              <a:rPr lang="fr-FR" sz="3000" dirty="0" err="1"/>
              <a:t>Some</a:t>
            </a:r>
            <a:r>
              <a:rPr lang="fr-FR" sz="3000" dirty="0"/>
              <a:t> </a:t>
            </a:r>
            <a:r>
              <a:rPr lang="fr-FR" sz="3000" dirty="0" err="1"/>
              <a:t>examples</a:t>
            </a:r>
            <a:r>
              <a:rPr lang="fr-FR" sz="3000" dirty="0"/>
              <a:t>: </a:t>
            </a:r>
            <a:br>
              <a:rPr lang="fr-FR" sz="3000" dirty="0"/>
            </a:br>
            <a:r>
              <a:rPr lang="fr-FR" sz="3000" dirty="0"/>
              <a:t>S </a:t>
            </a:r>
            <a:r>
              <a:rPr lang="fr-FR" sz="3000" dirty="0" err="1"/>
              <a:t>Muscae</a:t>
            </a:r>
            <a:endParaRPr lang="fr-FR" sz="3000" dirty="0"/>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6"/>
          </p:nvPr>
        </p:nvSpPr>
        <p:spPr>
          <a:xfrm>
            <a:off x="8631238" y="195263"/>
            <a:ext cx="512762" cy="163552"/>
          </a:xfrm>
        </p:spPr>
        <p:txBody>
          <a:bodyPr anchor="t">
            <a:normAutofit/>
          </a:bodyPr>
          <a:lstStyle/>
          <a:p>
            <a:pPr>
              <a:spcAft>
                <a:spcPts val="600"/>
              </a:spcAft>
            </a:pPr>
            <a:fld id="{E1E1CD7C-2161-7D43-862E-CE4C333CD873}" type="slidenum">
              <a:rPr lang="fr-FR" smtClean="0"/>
              <a:pPr>
                <a:spcAft>
                  <a:spcPts val="600"/>
                </a:spcAft>
              </a:pPr>
              <a:t>10</a:t>
            </a:fld>
            <a:endParaRPr lang="fr-FR"/>
          </a:p>
        </p:txBody>
      </p:sp>
      <p:cxnSp>
        <p:nvCxnSpPr>
          <p:cNvPr id="12" name="Connecteur droit avec flèche 11">
            <a:extLst>
              <a:ext uri="{FF2B5EF4-FFF2-40B4-BE49-F238E27FC236}">
                <a16:creationId xmlns:a16="http://schemas.microsoft.com/office/drawing/2014/main" id="{DEA4D38B-9CC6-3302-21E4-B668AEA5537A}"/>
              </a:ext>
            </a:extLst>
          </p:cNvPr>
          <p:cNvCxnSpPr/>
          <p:nvPr/>
        </p:nvCxnSpPr>
        <p:spPr>
          <a:xfrm>
            <a:off x="4464424" y="2070847"/>
            <a:ext cx="2241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117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C04D4F0-9F00-D043-B80F-52268AB0057D}"/>
              </a:ext>
            </a:extLst>
          </p:cNvPr>
          <p:cNvSpPr>
            <a:spLocks noGrp="1"/>
          </p:cNvSpPr>
          <p:nvPr>
            <p:ph idx="1"/>
          </p:nvPr>
        </p:nvSpPr>
        <p:spPr>
          <a:xfrm>
            <a:off x="904875" y="1234508"/>
            <a:ext cx="7726363" cy="3386772"/>
          </a:xfrm>
        </p:spPr>
        <p:txBody>
          <a:bodyPr>
            <a:normAutofit/>
          </a:bodyPr>
          <a:lstStyle/>
          <a:p>
            <a:r>
              <a:rPr lang="fr-FR" dirty="0" err="1"/>
              <a:t>Finding</a:t>
            </a:r>
            <a:r>
              <a:rPr lang="fr-FR" dirty="0"/>
              <a:t> the right </a:t>
            </a:r>
            <a:r>
              <a:rPr lang="fr-FR" dirty="0" err="1"/>
              <a:t>peak</a:t>
            </a:r>
            <a:endParaRPr lang="fr-FR" dirty="0"/>
          </a:p>
          <a:p>
            <a:pPr lvl="1"/>
            <a:r>
              <a:rPr lang="fr-FR" dirty="0" err="1"/>
              <a:t>Harmonics</a:t>
            </a:r>
            <a:r>
              <a:rPr lang="fr-FR" dirty="0"/>
              <a:t>, </a:t>
            </a:r>
            <a:r>
              <a:rPr lang="fr-FR" dirty="0" err="1"/>
              <a:t>aliases</a:t>
            </a:r>
            <a:r>
              <a:rPr lang="fr-FR" dirty="0"/>
              <a:t>, </a:t>
            </a:r>
            <a:r>
              <a:rPr lang="fr-FR" dirty="0" err="1"/>
              <a:t>window</a:t>
            </a:r>
            <a:r>
              <a:rPr lang="fr-FR" dirty="0"/>
              <a:t> </a:t>
            </a:r>
            <a:r>
              <a:rPr lang="fr-FR" dirty="0" err="1"/>
              <a:t>function</a:t>
            </a:r>
            <a:r>
              <a:rPr lang="fr-FR" dirty="0"/>
              <a:t>.</a:t>
            </a:r>
          </a:p>
          <a:p>
            <a:r>
              <a:rPr lang="fr-FR" dirty="0" err="1"/>
              <a:t>What</a:t>
            </a:r>
            <a:r>
              <a:rPr lang="fr-FR" dirty="0"/>
              <a:t> </a:t>
            </a:r>
            <a:r>
              <a:rPr lang="fr-FR" dirty="0" err="1"/>
              <a:t>wavelength</a:t>
            </a:r>
            <a:r>
              <a:rPr lang="fr-FR" dirty="0"/>
              <a:t> ranges </a:t>
            </a:r>
            <a:r>
              <a:rPr lang="fr-FR" dirty="0" err="1"/>
              <a:t>should</a:t>
            </a:r>
            <a:r>
              <a:rPr lang="fr-FR" dirty="0"/>
              <a:t> </a:t>
            </a:r>
            <a:r>
              <a:rPr lang="fr-FR" dirty="0" err="1"/>
              <a:t>be</a:t>
            </a:r>
            <a:r>
              <a:rPr lang="fr-FR" dirty="0"/>
              <a:t> </a:t>
            </a:r>
            <a:r>
              <a:rPr lang="fr-FR" dirty="0" err="1"/>
              <a:t>avoided</a:t>
            </a:r>
            <a:r>
              <a:rPr lang="fr-FR" dirty="0"/>
              <a:t>?</a:t>
            </a:r>
          </a:p>
          <a:p>
            <a:pPr lvl="1"/>
            <a:r>
              <a:rPr lang="fr-FR" dirty="0"/>
              <a:t>Impact of </a:t>
            </a:r>
            <a:r>
              <a:rPr lang="fr-FR" dirty="0" err="1"/>
              <a:t>tellurics</a:t>
            </a:r>
            <a:r>
              <a:rPr lang="fr-FR" dirty="0"/>
              <a:t> (« high-</a:t>
            </a:r>
            <a:r>
              <a:rPr lang="fr-FR" dirty="0" err="1"/>
              <a:t>frequencies</a:t>
            </a:r>
            <a:r>
              <a:rPr lang="fr-FR" dirty="0"/>
              <a:t> » of </a:t>
            </a:r>
            <a:r>
              <a:rPr lang="fr-FR" dirty="0" err="1"/>
              <a:t>Earth’s</a:t>
            </a:r>
            <a:r>
              <a:rPr lang="fr-FR" dirty="0"/>
              <a:t> </a:t>
            </a:r>
            <a:r>
              <a:rPr lang="fr-FR" dirty="0" err="1"/>
              <a:t>atmosphere</a:t>
            </a:r>
            <a:r>
              <a:rPr lang="fr-FR" dirty="0"/>
              <a:t>)</a:t>
            </a:r>
          </a:p>
          <a:p>
            <a:r>
              <a:rPr lang="fr-FR" dirty="0" err="1"/>
              <a:t>What</a:t>
            </a:r>
            <a:r>
              <a:rPr lang="fr-FR" dirty="0"/>
              <a:t> range size </a:t>
            </a:r>
            <a:r>
              <a:rPr lang="fr-FR" dirty="0" err="1"/>
              <a:t>should</a:t>
            </a:r>
            <a:r>
              <a:rPr lang="fr-FR" dirty="0"/>
              <a:t> </a:t>
            </a:r>
            <a:r>
              <a:rPr lang="fr-FR" dirty="0" err="1"/>
              <a:t>be</a:t>
            </a:r>
            <a:r>
              <a:rPr lang="fr-FR" dirty="0"/>
              <a:t> </a:t>
            </a:r>
            <a:r>
              <a:rPr lang="fr-FR" dirty="0" err="1"/>
              <a:t>used</a:t>
            </a:r>
            <a:r>
              <a:rPr lang="fr-FR" dirty="0"/>
              <a:t>?</a:t>
            </a:r>
          </a:p>
          <a:p>
            <a:pPr lvl="1"/>
            <a:r>
              <a:rPr lang="fr-FR" dirty="0"/>
              <a:t>Low </a:t>
            </a:r>
            <a:r>
              <a:rPr lang="fr-FR" dirty="0" err="1"/>
              <a:t>frequency</a:t>
            </a:r>
            <a:r>
              <a:rPr lang="fr-FR" dirty="0"/>
              <a:t> variations of </a:t>
            </a:r>
            <a:r>
              <a:rPr lang="fr-FR" dirty="0" err="1"/>
              <a:t>Earth’s</a:t>
            </a:r>
            <a:r>
              <a:rPr lang="fr-FR" dirty="0"/>
              <a:t> </a:t>
            </a:r>
            <a:r>
              <a:rPr lang="fr-FR" dirty="0" err="1"/>
              <a:t>atmosphere</a:t>
            </a:r>
            <a:r>
              <a:rPr lang="fr-FR" dirty="0"/>
              <a:t>.</a:t>
            </a:r>
          </a:p>
          <a:p>
            <a:pPr lvl="1"/>
            <a:r>
              <a:rPr lang="fr-FR" dirty="0" err="1"/>
              <a:t>Preprocessing</a:t>
            </a:r>
            <a:r>
              <a:rPr lang="fr-FR" dirty="0"/>
              <a:t> </a:t>
            </a:r>
          </a:p>
          <a:p>
            <a:r>
              <a:rPr lang="fr-FR" dirty="0" err="1"/>
              <a:t>What</a:t>
            </a:r>
            <a:r>
              <a:rPr lang="fr-FR" dirty="0"/>
              <a:t> range </a:t>
            </a:r>
            <a:r>
              <a:rPr lang="fr-FR" dirty="0" err="1"/>
              <a:t>gives</a:t>
            </a:r>
            <a:r>
              <a:rPr lang="fr-FR" dirty="0"/>
              <a:t> the best </a:t>
            </a:r>
            <a:r>
              <a:rPr lang="fr-FR" dirty="0" err="1"/>
              <a:t>results</a:t>
            </a:r>
            <a:r>
              <a:rPr lang="fr-FR" dirty="0"/>
              <a:t>?</a:t>
            </a:r>
          </a:p>
          <a:p>
            <a:r>
              <a:rPr lang="fr-FR" dirty="0" err="1"/>
              <a:t>Asserting</a:t>
            </a:r>
            <a:r>
              <a:rPr lang="fr-FR" dirty="0"/>
              <a:t> the </a:t>
            </a:r>
            <a:r>
              <a:rPr lang="fr-FR" dirty="0" err="1"/>
              <a:t>statistical</a:t>
            </a:r>
            <a:r>
              <a:rPr lang="fr-FR" dirty="0"/>
              <a:t> </a:t>
            </a:r>
            <a:r>
              <a:rPr lang="fr-FR" dirty="0" err="1"/>
              <a:t>significance</a:t>
            </a:r>
            <a:r>
              <a:rPr lang="fr-FR" dirty="0"/>
              <a:t> of a </a:t>
            </a:r>
            <a:r>
              <a:rPr lang="fr-FR" dirty="0" err="1"/>
              <a:t>peak</a:t>
            </a:r>
            <a:r>
              <a:rPr lang="fr-FR" dirty="0"/>
              <a:t>.</a:t>
            </a:r>
          </a:p>
          <a:p>
            <a:pPr lvl="1"/>
            <a:r>
              <a:rPr lang="fr-FR" dirty="0"/>
              <a:t>Can a FAP </a:t>
            </a:r>
            <a:r>
              <a:rPr lang="fr-FR" dirty="0" err="1"/>
              <a:t>be</a:t>
            </a:r>
            <a:r>
              <a:rPr lang="fr-FR" dirty="0"/>
              <a:t> </a:t>
            </a:r>
            <a:r>
              <a:rPr lang="fr-FR" dirty="0" err="1"/>
              <a:t>computed</a:t>
            </a:r>
            <a:r>
              <a:rPr lang="fr-FR" dirty="0"/>
              <a:t> </a:t>
            </a:r>
            <a:r>
              <a:rPr lang="fr-FR" dirty="0" err="1"/>
              <a:t>without</a:t>
            </a:r>
            <a:r>
              <a:rPr lang="fr-FR" dirty="0"/>
              <a:t> </a:t>
            </a:r>
            <a:r>
              <a:rPr lang="fr-FR" dirty="0" err="1"/>
              <a:t>implementing</a:t>
            </a:r>
            <a:r>
              <a:rPr lang="fr-FR" dirty="0"/>
              <a:t> </a:t>
            </a:r>
            <a:r>
              <a:rPr lang="fr-FR" dirty="0" err="1"/>
              <a:t>bootstrap</a:t>
            </a:r>
            <a:r>
              <a:rPr lang="fr-FR" dirty="0"/>
              <a:t>?</a:t>
            </a:r>
          </a:p>
        </p:txBody>
      </p:sp>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a:xfrm>
            <a:off x="904875" y="131032"/>
            <a:ext cx="5576607" cy="1072753"/>
          </a:xfrm>
        </p:spPr>
        <p:txBody>
          <a:bodyPr>
            <a:normAutofit/>
          </a:bodyPr>
          <a:lstStyle/>
          <a:p>
            <a:r>
              <a:rPr lang="fr-FR" dirty="0" err="1"/>
              <a:t>What</a:t>
            </a:r>
            <a:r>
              <a:rPr lang="fr-FR" dirty="0"/>
              <a:t> have I been </a:t>
            </a:r>
            <a:r>
              <a:rPr lang="fr-FR" dirty="0" err="1"/>
              <a:t>doing</a:t>
            </a:r>
            <a:r>
              <a:rPr lang="fr-FR" dirty="0"/>
              <a:t> </a:t>
            </a:r>
            <a:r>
              <a:rPr lang="fr-FR" dirty="0" err="1"/>
              <a:t>apart</a:t>
            </a:r>
            <a:r>
              <a:rPr lang="fr-FR" dirty="0"/>
              <a:t> </a:t>
            </a:r>
            <a:r>
              <a:rPr lang="fr-FR" dirty="0" err="1"/>
              <a:t>from</a:t>
            </a:r>
            <a:r>
              <a:rPr lang="fr-FR" dirty="0"/>
              <a:t> </a:t>
            </a:r>
            <a:r>
              <a:rPr lang="fr-FR" dirty="0" err="1"/>
              <a:t>calcetto</a:t>
            </a:r>
            <a:r>
              <a:rPr lang="fr-FR" dirty="0"/>
              <a:t> and </a:t>
            </a:r>
            <a:r>
              <a:rPr lang="fr-FR" dirty="0" err="1"/>
              <a:t>cycling</a:t>
            </a:r>
            <a:r>
              <a:rPr lang="fr-FR" dirty="0"/>
              <a:t>?</a:t>
            </a:r>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p:txBody>
          <a:bodyPr/>
          <a:lstStyle/>
          <a:p>
            <a:fld id="{E1E1CD7C-2161-7D43-862E-CE4C333CD873}" type="slidenum">
              <a:rPr lang="fr-FR" smtClean="0"/>
              <a:pPr/>
              <a:t>11</a:t>
            </a:fld>
            <a:endParaRPr lang="fr-FR" dirty="0"/>
          </a:p>
        </p:txBody>
      </p:sp>
    </p:spTree>
    <p:extLst>
      <p:ext uri="{BB962C8B-B14F-4D97-AF65-F5344CB8AC3E}">
        <p14:creationId xmlns:p14="http://schemas.microsoft.com/office/powerpoint/2010/main" val="2360866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5B20FBAD-D0C6-7232-BC74-9C7A6416D11B}"/>
              </a:ext>
            </a:extLst>
          </p:cNvPr>
          <p:cNvSpPr>
            <a:spLocks noGrp="1"/>
          </p:cNvSpPr>
          <p:nvPr>
            <p:ph idx="1"/>
          </p:nvPr>
        </p:nvSpPr>
        <p:spPr>
          <a:xfrm>
            <a:off x="635935" y="1228087"/>
            <a:ext cx="4867736" cy="671201"/>
          </a:xfrm>
        </p:spPr>
        <p:txBody>
          <a:bodyPr>
            <a:normAutofit/>
          </a:bodyPr>
          <a:lstStyle/>
          <a:p>
            <a:r>
              <a:rPr lang="fr-CH" dirty="0" err="1"/>
              <a:t>Why</a:t>
            </a:r>
            <a:r>
              <a:rPr lang="fr-CH" dirty="0"/>
              <a:t> do certain ranges </a:t>
            </a:r>
            <a:r>
              <a:rPr lang="fr-CH" dirty="0" err="1"/>
              <a:t>give</a:t>
            </a:r>
            <a:r>
              <a:rPr lang="fr-CH" dirty="0"/>
              <a:t> the «</a:t>
            </a:r>
            <a:r>
              <a:rPr lang="fr-CH" dirty="0" err="1"/>
              <a:t>wrong</a:t>
            </a:r>
            <a:r>
              <a:rPr lang="fr-CH" dirty="0"/>
              <a:t>» </a:t>
            </a:r>
            <a:r>
              <a:rPr lang="fr-CH" dirty="0" err="1"/>
              <a:t>result</a:t>
            </a:r>
            <a:r>
              <a:rPr lang="fr-CH" dirty="0"/>
              <a:t> in the </a:t>
            </a:r>
            <a:r>
              <a:rPr lang="fr-CH" dirty="0" err="1"/>
              <a:t>shape</a:t>
            </a:r>
            <a:r>
              <a:rPr lang="fr-CH" dirty="0"/>
              <a:t> </a:t>
            </a:r>
            <a:r>
              <a:rPr lang="fr-CH" dirty="0" err="1"/>
              <a:t>periodogram</a:t>
            </a:r>
            <a:r>
              <a:rPr lang="fr-CH" dirty="0"/>
              <a:t>?</a:t>
            </a:r>
          </a:p>
        </p:txBody>
      </p:sp>
      <p:sp>
        <p:nvSpPr>
          <p:cNvPr id="3" name="Titre 2">
            <a:extLst>
              <a:ext uri="{FF2B5EF4-FFF2-40B4-BE49-F238E27FC236}">
                <a16:creationId xmlns:a16="http://schemas.microsoft.com/office/drawing/2014/main" id="{F20A0B8E-D2DF-37C8-2A9F-B5F98FAF27E4}"/>
              </a:ext>
            </a:extLst>
          </p:cNvPr>
          <p:cNvSpPr>
            <a:spLocks noGrp="1"/>
          </p:cNvSpPr>
          <p:nvPr>
            <p:ph type="title"/>
          </p:nvPr>
        </p:nvSpPr>
        <p:spPr>
          <a:xfrm>
            <a:off x="904874" y="131032"/>
            <a:ext cx="7073713" cy="1072753"/>
          </a:xfrm>
        </p:spPr>
        <p:txBody>
          <a:bodyPr>
            <a:normAutofit/>
          </a:bodyPr>
          <a:lstStyle/>
          <a:p>
            <a:r>
              <a:rPr lang="fr-CH" dirty="0" err="1"/>
              <a:t>Tellurics</a:t>
            </a:r>
            <a:br>
              <a:rPr lang="fr-CH" dirty="0"/>
            </a:br>
            <a:r>
              <a:rPr lang="fr-CH" dirty="0"/>
              <a:t>The sky </a:t>
            </a:r>
            <a:r>
              <a:rPr lang="fr-CH" dirty="0" err="1"/>
              <a:t>is</a:t>
            </a:r>
            <a:r>
              <a:rPr lang="fr-CH" dirty="0"/>
              <a:t> a </a:t>
            </a:r>
            <a:r>
              <a:rPr lang="fr-CH" dirty="0" err="1"/>
              <a:t>limit</a:t>
            </a:r>
            <a:endParaRPr lang="fr-CH" dirty="0"/>
          </a:p>
        </p:txBody>
      </p:sp>
      <p:sp>
        <p:nvSpPr>
          <p:cNvPr id="6" name="Espace réservé du numéro de diapositive 5">
            <a:extLst>
              <a:ext uri="{FF2B5EF4-FFF2-40B4-BE49-F238E27FC236}">
                <a16:creationId xmlns:a16="http://schemas.microsoft.com/office/drawing/2014/main" id="{A9DA8992-A6A7-25E2-EEF1-BB33CFAD2D33}"/>
              </a:ext>
            </a:extLst>
          </p:cNvPr>
          <p:cNvSpPr>
            <a:spLocks noGrp="1"/>
          </p:cNvSpPr>
          <p:nvPr>
            <p:ph type="sldNum" sz="quarter" idx="12"/>
          </p:nvPr>
        </p:nvSpPr>
        <p:spPr/>
        <p:txBody>
          <a:bodyPr/>
          <a:lstStyle/>
          <a:p>
            <a:fld id="{E1E1CD7C-2161-7D43-862E-CE4C333CD873}" type="slidenum">
              <a:rPr lang="fr-FR" smtClean="0"/>
              <a:pPr/>
              <a:t>12</a:t>
            </a:fld>
            <a:endParaRPr lang="fr-FR" dirty="0"/>
          </a:p>
        </p:txBody>
      </p:sp>
      <p:pic>
        <p:nvPicPr>
          <p:cNvPr id="10" name="Image 9" descr="Une image contenant texte, Police, capture d’écran, ligne&#10;&#10;Description générée automatiquement">
            <a:extLst>
              <a:ext uri="{FF2B5EF4-FFF2-40B4-BE49-F238E27FC236}">
                <a16:creationId xmlns:a16="http://schemas.microsoft.com/office/drawing/2014/main" id="{DB0E4798-02F8-CC3C-A7D6-67270A3E35D4}"/>
              </a:ext>
            </a:extLst>
          </p:cNvPr>
          <p:cNvPicPr>
            <a:picLocks noChangeAspect="1"/>
          </p:cNvPicPr>
          <p:nvPr/>
        </p:nvPicPr>
        <p:blipFill>
          <a:blip r:embed="rId2"/>
          <a:stretch>
            <a:fillRect/>
          </a:stretch>
        </p:blipFill>
        <p:spPr>
          <a:xfrm>
            <a:off x="368437" y="2234889"/>
            <a:ext cx="5262295" cy="2510574"/>
          </a:xfrm>
          <a:prstGeom prst="rect">
            <a:avLst/>
          </a:prstGeom>
        </p:spPr>
      </p:pic>
      <p:pic>
        <p:nvPicPr>
          <p:cNvPr id="12" name="Image 11" descr="Une image contenant texte, capture d’écran, Tracé, ligne&#10;&#10;Description générée automatiquement">
            <a:extLst>
              <a:ext uri="{FF2B5EF4-FFF2-40B4-BE49-F238E27FC236}">
                <a16:creationId xmlns:a16="http://schemas.microsoft.com/office/drawing/2014/main" id="{6FC43FE7-1C6B-D121-4A53-87B94DFE519F}"/>
              </a:ext>
            </a:extLst>
          </p:cNvPr>
          <p:cNvPicPr>
            <a:picLocks noChangeAspect="1"/>
          </p:cNvPicPr>
          <p:nvPr/>
        </p:nvPicPr>
        <p:blipFill>
          <a:blip r:embed="rId3"/>
          <a:stretch>
            <a:fillRect/>
          </a:stretch>
        </p:blipFill>
        <p:spPr>
          <a:xfrm>
            <a:off x="5784590" y="128450"/>
            <a:ext cx="3347431" cy="2510574"/>
          </a:xfrm>
          <a:prstGeom prst="rect">
            <a:avLst/>
          </a:prstGeom>
        </p:spPr>
      </p:pic>
      <p:pic>
        <p:nvPicPr>
          <p:cNvPr id="14" name="Image 13" descr="Une image contenant texte, diagramme, croquis, Tracé&#10;&#10;Description générée automatiquement">
            <a:extLst>
              <a:ext uri="{FF2B5EF4-FFF2-40B4-BE49-F238E27FC236}">
                <a16:creationId xmlns:a16="http://schemas.microsoft.com/office/drawing/2014/main" id="{6EDFF7AD-99FE-E476-A927-7EC04466DA33}"/>
              </a:ext>
            </a:extLst>
          </p:cNvPr>
          <p:cNvPicPr>
            <a:picLocks noChangeAspect="1"/>
          </p:cNvPicPr>
          <p:nvPr/>
        </p:nvPicPr>
        <p:blipFill>
          <a:blip r:embed="rId4"/>
          <a:stretch>
            <a:fillRect/>
          </a:stretch>
        </p:blipFill>
        <p:spPr>
          <a:xfrm>
            <a:off x="5784590" y="2564219"/>
            <a:ext cx="3197716" cy="2398287"/>
          </a:xfrm>
          <a:prstGeom prst="rect">
            <a:avLst/>
          </a:prstGeom>
        </p:spPr>
      </p:pic>
      <p:sp>
        <p:nvSpPr>
          <p:cNvPr id="15" name="ZoneTexte 14">
            <a:extLst>
              <a:ext uri="{FF2B5EF4-FFF2-40B4-BE49-F238E27FC236}">
                <a16:creationId xmlns:a16="http://schemas.microsoft.com/office/drawing/2014/main" id="{6FDFB624-D25A-8A61-34A2-2C082B684D3D}"/>
              </a:ext>
            </a:extLst>
          </p:cNvPr>
          <p:cNvSpPr txBox="1"/>
          <p:nvPr/>
        </p:nvSpPr>
        <p:spPr>
          <a:xfrm>
            <a:off x="404092" y="4640102"/>
            <a:ext cx="2052918" cy="246221"/>
          </a:xfrm>
          <a:prstGeom prst="rect">
            <a:avLst/>
          </a:prstGeom>
          <a:noFill/>
        </p:spPr>
        <p:txBody>
          <a:bodyPr wrap="square" rtlCol="0">
            <a:spAutoFit/>
          </a:bodyPr>
          <a:lstStyle/>
          <a:p>
            <a:r>
              <a:rPr lang="fr-CH" sz="1000" dirty="0" err="1"/>
              <a:t>Credits</a:t>
            </a:r>
            <a:r>
              <a:rPr lang="fr-CH" sz="1000" dirty="0"/>
              <a:t>: </a:t>
            </a:r>
            <a:r>
              <a:rPr lang="fr-CH" sz="1000" dirty="0" err="1"/>
              <a:t>Przybilla</a:t>
            </a:r>
            <a:endParaRPr lang="fr-CH" sz="1000" dirty="0"/>
          </a:p>
        </p:txBody>
      </p:sp>
    </p:spTree>
    <p:extLst>
      <p:ext uri="{BB962C8B-B14F-4D97-AF65-F5344CB8AC3E}">
        <p14:creationId xmlns:p14="http://schemas.microsoft.com/office/powerpoint/2010/main" val="2923492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itre 2">
                <a:extLst>
                  <a:ext uri="{FF2B5EF4-FFF2-40B4-BE49-F238E27FC236}">
                    <a16:creationId xmlns:a16="http://schemas.microsoft.com/office/drawing/2014/main" id="{3E55D68D-EB83-662F-5E46-F69A19ACFE43}"/>
                  </a:ext>
                </a:extLst>
              </p:cNvPr>
              <p:cNvSpPr>
                <a:spLocks noGrp="1"/>
              </p:cNvSpPr>
              <p:nvPr>
                <p:ph type="title"/>
              </p:nvPr>
            </p:nvSpPr>
            <p:spPr>
              <a:xfrm>
                <a:off x="5299334" y="46720"/>
                <a:ext cx="3667125" cy="460639"/>
              </a:xfrm>
            </p:spPr>
            <p:txBody>
              <a:bodyPr>
                <a:normAutofit/>
              </a:bodyPr>
              <a:lstStyle/>
              <a:p>
                <a:pPr algn="ctr"/>
                <a14:m>
                  <m:oMath xmlns:m="http://schemas.openxmlformats.org/officeDocument/2006/math">
                    <m:r>
                      <a:rPr lang="fr-CH" sz="2000" b="1" i="1" smtClean="0">
                        <a:latin typeface="Cambria Math" panose="02040503050406030204" pitchFamily="18" charset="0"/>
                      </a:rPr>
                      <m:t>𝜹</m:t>
                    </m:r>
                  </m:oMath>
                </a14:m>
                <a:r>
                  <a:rPr lang="fr-CH" sz="2000" dirty="0"/>
                  <a:t> Cephei</a:t>
                </a:r>
              </a:p>
            </p:txBody>
          </p:sp>
        </mc:Choice>
        <mc:Fallback>
          <p:sp>
            <p:nvSpPr>
              <p:cNvPr id="3" name="Titre 2">
                <a:extLst>
                  <a:ext uri="{FF2B5EF4-FFF2-40B4-BE49-F238E27FC236}">
                    <a16:creationId xmlns:a16="http://schemas.microsoft.com/office/drawing/2014/main" id="{3E55D68D-EB83-662F-5E46-F69A19ACFE43}"/>
                  </a:ext>
                </a:extLst>
              </p:cNvPr>
              <p:cNvSpPr>
                <a:spLocks noGrp="1" noRot="1" noChangeAspect="1" noMove="1" noResize="1" noEditPoints="1" noAdjustHandles="1" noChangeArrowheads="1" noChangeShapeType="1" noTextEdit="1"/>
              </p:cNvSpPr>
              <p:nvPr>
                <p:ph type="title"/>
              </p:nvPr>
            </p:nvSpPr>
            <p:spPr>
              <a:xfrm>
                <a:off x="5299334" y="46720"/>
                <a:ext cx="3667125" cy="460639"/>
              </a:xfrm>
              <a:blipFill>
                <a:blip r:embed="rId3"/>
                <a:stretch>
                  <a:fillRect t="-24000"/>
                </a:stretch>
              </a:blipFill>
            </p:spPr>
            <p:txBody>
              <a:bodyPr/>
              <a:lstStyle/>
              <a:p>
                <a:r>
                  <a:rPr lang="fr-CH">
                    <a:noFill/>
                  </a:rPr>
                  <a:t> </a:t>
                </a:r>
              </a:p>
            </p:txBody>
          </p:sp>
        </mc:Fallback>
      </mc:AlternateContent>
      <p:sp>
        <p:nvSpPr>
          <p:cNvPr id="6" name="Espace réservé du numéro de diapositive 5">
            <a:extLst>
              <a:ext uri="{FF2B5EF4-FFF2-40B4-BE49-F238E27FC236}">
                <a16:creationId xmlns:a16="http://schemas.microsoft.com/office/drawing/2014/main" id="{6E55D645-8D08-C761-8104-ADCDC36B002C}"/>
              </a:ext>
            </a:extLst>
          </p:cNvPr>
          <p:cNvSpPr>
            <a:spLocks noGrp="1"/>
          </p:cNvSpPr>
          <p:nvPr>
            <p:ph type="sldNum" sz="quarter" idx="12"/>
          </p:nvPr>
        </p:nvSpPr>
        <p:spPr/>
        <p:txBody>
          <a:bodyPr/>
          <a:lstStyle/>
          <a:p>
            <a:fld id="{E1E1CD7C-2161-7D43-862E-CE4C333CD873}" type="slidenum">
              <a:rPr lang="fr-FR" smtClean="0"/>
              <a:pPr/>
              <a:t>13</a:t>
            </a:fld>
            <a:endParaRPr lang="fr-FR" dirty="0"/>
          </a:p>
        </p:txBody>
      </p:sp>
      <p:pic>
        <p:nvPicPr>
          <p:cNvPr id="10" name="Image 9">
            <a:extLst>
              <a:ext uri="{FF2B5EF4-FFF2-40B4-BE49-F238E27FC236}">
                <a16:creationId xmlns:a16="http://schemas.microsoft.com/office/drawing/2014/main" id="{FC91D2D8-1C59-F9C0-FD89-D913E8EC7A14}"/>
              </a:ext>
            </a:extLst>
          </p:cNvPr>
          <p:cNvPicPr>
            <a:picLocks noChangeAspect="1"/>
          </p:cNvPicPr>
          <p:nvPr/>
        </p:nvPicPr>
        <p:blipFill>
          <a:blip r:embed="rId4"/>
          <a:stretch>
            <a:fillRect/>
          </a:stretch>
        </p:blipFill>
        <p:spPr>
          <a:xfrm>
            <a:off x="5121794" y="358815"/>
            <a:ext cx="4022206" cy="4784685"/>
          </a:xfrm>
          <a:prstGeom prst="rect">
            <a:avLst/>
          </a:prstGeom>
        </p:spPr>
      </p:pic>
      <p:sp>
        <p:nvSpPr>
          <p:cNvPr id="11" name="Titre 2">
            <a:extLst>
              <a:ext uri="{FF2B5EF4-FFF2-40B4-BE49-F238E27FC236}">
                <a16:creationId xmlns:a16="http://schemas.microsoft.com/office/drawing/2014/main" id="{2D6685ED-B6CA-C533-C3C1-0CDDB1F5C4F0}"/>
              </a:ext>
            </a:extLst>
          </p:cNvPr>
          <p:cNvSpPr txBox="1">
            <a:spLocks/>
          </p:cNvSpPr>
          <p:nvPr/>
        </p:nvSpPr>
        <p:spPr>
          <a:xfrm>
            <a:off x="177541" y="48616"/>
            <a:ext cx="3667125" cy="460639"/>
          </a:xfrm>
          <a:prstGeom prst="rect">
            <a:avLst/>
          </a:prstGeom>
        </p:spPr>
        <p:txBody>
          <a:bodyPr vert="horz" lIns="180000" tIns="0" rIns="72000" bIns="46800" rtlCol="0" anchor="t">
            <a:normAutofit/>
          </a:bodyPr>
          <a:lstStyle>
            <a:lvl1pPr algn="l" defTabSz="685800" rtl="0" eaLnBrk="1" latinLnBrk="0" hangingPunct="1">
              <a:lnSpc>
                <a:spcPct val="9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a:lstStyle>
          <a:p>
            <a:pPr algn="ctr"/>
            <a:r>
              <a:rPr lang="fr-CH" sz="2000" dirty="0"/>
              <a:t>RR </a:t>
            </a:r>
            <a:r>
              <a:rPr lang="fr-CH" sz="2000" dirty="0" err="1"/>
              <a:t>Lyrae</a:t>
            </a:r>
            <a:endParaRPr lang="fr-CH" sz="2000" dirty="0"/>
          </a:p>
        </p:txBody>
      </p:sp>
      <p:pic>
        <p:nvPicPr>
          <p:cNvPr id="13" name="Image 12">
            <a:extLst>
              <a:ext uri="{FF2B5EF4-FFF2-40B4-BE49-F238E27FC236}">
                <a16:creationId xmlns:a16="http://schemas.microsoft.com/office/drawing/2014/main" id="{F170B9B8-288A-D515-A263-2601050365F0}"/>
              </a:ext>
            </a:extLst>
          </p:cNvPr>
          <p:cNvPicPr>
            <a:picLocks noChangeAspect="1"/>
          </p:cNvPicPr>
          <p:nvPr/>
        </p:nvPicPr>
        <p:blipFill>
          <a:blip r:embed="rId5"/>
          <a:stretch>
            <a:fillRect/>
          </a:stretch>
        </p:blipFill>
        <p:spPr>
          <a:xfrm>
            <a:off x="110521" y="358815"/>
            <a:ext cx="4143417" cy="4736069"/>
          </a:xfrm>
          <a:prstGeom prst="rect">
            <a:avLst/>
          </a:prstGeom>
        </p:spPr>
      </p:pic>
    </p:spTree>
    <p:extLst>
      <p:ext uri="{BB962C8B-B14F-4D97-AF65-F5344CB8AC3E}">
        <p14:creationId xmlns:p14="http://schemas.microsoft.com/office/powerpoint/2010/main" val="329468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a16="http://schemas.microsoft.com/office/drawing/2014/main" id="{0BD7CD2A-94DF-ED6D-2CF2-6BE25D640181}"/>
              </a:ext>
            </a:extLst>
          </p:cNvPr>
          <p:cNvPicPr>
            <a:picLocks noGrp="1" noChangeAspect="1"/>
          </p:cNvPicPr>
          <p:nvPr>
            <p:ph idx="1"/>
          </p:nvPr>
        </p:nvPicPr>
        <p:blipFill>
          <a:blip r:embed="rId3"/>
          <a:stretch>
            <a:fillRect/>
          </a:stretch>
        </p:blipFill>
        <p:spPr>
          <a:xfrm>
            <a:off x="66829" y="2736642"/>
            <a:ext cx="4111516" cy="2414121"/>
          </a:xfrm>
        </p:spPr>
      </p:pic>
      <p:sp>
        <p:nvSpPr>
          <p:cNvPr id="3" name="Titre 2">
            <a:extLst>
              <a:ext uri="{FF2B5EF4-FFF2-40B4-BE49-F238E27FC236}">
                <a16:creationId xmlns:a16="http://schemas.microsoft.com/office/drawing/2014/main" id="{F20A0B8E-D2DF-37C8-2A9F-B5F98FAF27E4}"/>
              </a:ext>
            </a:extLst>
          </p:cNvPr>
          <p:cNvSpPr>
            <a:spLocks noGrp="1"/>
          </p:cNvSpPr>
          <p:nvPr>
            <p:ph type="title"/>
          </p:nvPr>
        </p:nvSpPr>
        <p:spPr>
          <a:xfrm>
            <a:off x="904874" y="131033"/>
            <a:ext cx="7620561" cy="568214"/>
          </a:xfrm>
        </p:spPr>
        <p:txBody>
          <a:bodyPr>
            <a:normAutofit/>
          </a:bodyPr>
          <a:lstStyle/>
          <a:p>
            <a:r>
              <a:rPr lang="fr-CH" sz="2700" dirty="0" err="1"/>
              <a:t>Finding</a:t>
            </a:r>
            <a:r>
              <a:rPr lang="fr-CH" sz="2700" dirty="0"/>
              <a:t> the right </a:t>
            </a:r>
            <a:r>
              <a:rPr lang="fr-CH" sz="2700" dirty="0" err="1"/>
              <a:t>wavelength</a:t>
            </a:r>
            <a:r>
              <a:rPr lang="fr-CH" sz="2700" dirty="0"/>
              <a:t> range</a:t>
            </a:r>
            <a:r>
              <a:rPr lang="fr-CH" sz="2000" dirty="0"/>
              <a:t>: The </a:t>
            </a:r>
            <a:r>
              <a:rPr lang="fr-CH" sz="2000" dirty="0" err="1"/>
              <a:t>effect</a:t>
            </a:r>
            <a:r>
              <a:rPr lang="fr-CH" sz="2000" dirty="0"/>
              <a:t> of </a:t>
            </a:r>
            <a:r>
              <a:rPr lang="fr-CH" sz="2000" dirty="0" err="1"/>
              <a:t>preprocessing</a:t>
            </a:r>
            <a:endParaRPr lang="fr-CH" sz="2000" dirty="0"/>
          </a:p>
        </p:txBody>
      </p:sp>
      <p:sp>
        <p:nvSpPr>
          <p:cNvPr id="6" name="Espace réservé du numéro de diapositive 5">
            <a:extLst>
              <a:ext uri="{FF2B5EF4-FFF2-40B4-BE49-F238E27FC236}">
                <a16:creationId xmlns:a16="http://schemas.microsoft.com/office/drawing/2014/main" id="{A9DA8992-A6A7-25E2-EEF1-BB33CFAD2D33}"/>
              </a:ext>
            </a:extLst>
          </p:cNvPr>
          <p:cNvSpPr>
            <a:spLocks noGrp="1"/>
          </p:cNvSpPr>
          <p:nvPr>
            <p:ph type="sldNum" sz="quarter" idx="12"/>
          </p:nvPr>
        </p:nvSpPr>
        <p:spPr/>
        <p:txBody>
          <a:bodyPr/>
          <a:lstStyle/>
          <a:p>
            <a:fld id="{E1E1CD7C-2161-7D43-862E-CE4C333CD873}" type="slidenum">
              <a:rPr lang="fr-FR" smtClean="0"/>
              <a:pPr/>
              <a:t>14</a:t>
            </a:fld>
            <a:endParaRPr lang="fr-FR" dirty="0"/>
          </a:p>
        </p:txBody>
      </p:sp>
      <p:pic>
        <p:nvPicPr>
          <p:cNvPr id="10" name="Image 9">
            <a:extLst>
              <a:ext uri="{FF2B5EF4-FFF2-40B4-BE49-F238E27FC236}">
                <a16:creationId xmlns:a16="http://schemas.microsoft.com/office/drawing/2014/main" id="{DBCEBDD1-E26F-59BA-1419-0A505228125C}"/>
              </a:ext>
            </a:extLst>
          </p:cNvPr>
          <p:cNvPicPr>
            <a:picLocks noChangeAspect="1"/>
          </p:cNvPicPr>
          <p:nvPr/>
        </p:nvPicPr>
        <p:blipFill>
          <a:blip r:embed="rId4"/>
          <a:stretch>
            <a:fillRect/>
          </a:stretch>
        </p:blipFill>
        <p:spPr>
          <a:xfrm>
            <a:off x="53787" y="488180"/>
            <a:ext cx="4057729" cy="2424937"/>
          </a:xfrm>
          <a:prstGeom prst="rect">
            <a:avLst/>
          </a:prstGeom>
        </p:spPr>
      </p:pic>
      <p:pic>
        <p:nvPicPr>
          <p:cNvPr id="14" name="Image 13">
            <a:extLst>
              <a:ext uri="{FF2B5EF4-FFF2-40B4-BE49-F238E27FC236}">
                <a16:creationId xmlns:a16="http://schemas.microsoft.com/office/drawing/2014/main" id="{0608DBD6-FBB4-3F4A-0A27-CC0C4DD1CAA5}"/>
              </a:ext>
            </a:extLst>
          </p:cNvPr>
          <p:cNvPicPr>
            <a:picLocks noChangeAspect="1"/>
          </p:cNvPicPr>
          <p:nvPr/>
        </p:nvPicPr>
        <p:blipFill>
          <a:blip r:embed="rId5"/>
          <a:stretch>
            <a:fillRect/>
          </a:stretch>
        </p:blipFill>
        <p:spPr>
          <a:xfrm>
            <a:off x="4965656" y="2736642"/>
            <a:ext cx="3968642" cy="2406858"/>
          </a:xfrm>
          <a:prstGeom prst="rect">
            <a:avLst/>
          </a:prstGeom>
        </p:spPr>
      </p:pic>
      <p:pic>
        <p:nvPicPr>
          <p:cNvPr id="12" name="Image 11">
            <a:extLst>
              <a:ext uri="{FF2B5EF4-FFF2-40B4-BE49-F238E27FC236}">
                <a16:creationId xmlns:a16="http://schemas.microsoft.com/office/drawing/2014/main" id="{8798E52E-E2F6-6C94-4278-85B17D1798C4}"/>
              </a:ext>
            </a:extLst>
          </p:cNvPr>
          <p:cNvPicPr>
            <a:picLocks noChangeAspect="1"/>
          </p:cNvPicPr>
          <p:nvPr/>
        </p:nvPicPr>
        <p:blipFill>
          <a:blip r:embed="rId6"/>
          <a:stretch>
            <a:fillRect/>
          </a:stretch>
        </p:blipFill>
        <p:spPr>
          <a:xfrm>
            <a:off x="4822781" y="488180"/>
            <a:ext cx="4111517" cy="2412233"/>
          </a:xfrm>
          <a:prstGeom prst="rect">
            <a:avLst/>
          </a:prstGeom>
        </p:spPr>
      </p:pic>
    </p:spTree>
    <p:extLst>
      <p:ext uri="{BB962C8B-B14F-4D97-AF65-F5344CB8AC3E}">
        <p14:creationId xmlns:p14="http://schemas.microsoft.com/office/powerpoint/2010/main" val="2411813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5C659FD7-6268-A900-4BE3-84F450D357E8}"/>
              </a:ext>
            </a:extLst>
          </p:cNvPr>
          <p:cNvPicPr>
            <a:picLocks noChangeAspect="1"/>
          </p:cNvPicPr>
          <p:nvPr/>
        </p:nvPicPr>
        <p:blipFill>
          <a:blip r:embed="rId3"/>
          <a:stretch>
            <a:fillRect/>
          </a:stretch>
        </p:blipFill>
        <p:spPr>
          <a:xfrm>
            <a:off x="0" y="780599"/>
            <a:ext cx="4854114" cy="2427057"/>
          </a:xfrm>
          <a:prstGeom prst="rect">
            <a:avLst/>
          </a:prstGeom>
          <a:noFill/>
        </p:spPr>
      </p:pic>
      <p:pic>
        <p:nvPicPr>
          <p:cNvPr id="7" name="Image 6">
            <a:extLst>
              <a:ext uri="{FF2B5EF4-FFF2-40B4-BE49-F238E27FC236}">
                <a16:creationId xmlns:a16="http://schemas.microsoft.com/office/drawing/2014/main" id="{EAE414B4-E35B-F18A-7D24-A98EFCAF5FD6}"/>
              </a:ext>
            </a:extLst>
          </p:cNvPr>
          <p:cNvPicPr>
            <a:picLocks noChangeAspect="1"/>
          </p:cNvPicPr>
          <p:nvPr/>
        </p:nvPicPr>
        <p:blipFill>
          <a:blip r:embed="rId4"/>
          <a:stretch>
            <a:fillRect/>
          </a:stretch>
        </p:blipFill>
        <p:spPr>
          <a:xfrm>
            <a:off x="4572000" y="872319"/>
            <a:ext cx="4532559" cy="2243616"/>
          </a:xfrm>
          <a:prstGeom prst="rect">
            <a:avLst/>
          </a:prstGeom>
          <a:noFill/>
        </p:spPr>
      </p:pic>
      <p:sp>
        <p:nvSpPr>
          <p:cNvPr id="3" name="Titre 2">
            <a:extLst>
              <a:ext uri="{FF2B5EF4-FFF2-40B4-BE49-F238E27FC236}">
                <a16:creationId xmlns:a16="http://schemas.microsoft.com/office/drawing/2014/main" id="{792E55DA-B252-E7C8-142E-9781A050F305}"/>
              </a:ext>
            </a:extLst>
          </p:cNvPr>
          <p:cNvSpPr>
            <a:spLocks noGrp="1"/>
          </p:cNvSpPr>
          <p:nvPr>
            <p:ph type="title"/>
          </p:nvPr>
        </p:nvSpPr>
        <p:spPr>
          <a:xfrm>
            <a:off x="904875" y="131032"/>
            <a:ext cx="3667125" cy="1072753"/>
          </a:xfrm>
        </p:spPr>
        <p:txBody>
          <a:bodyPr anchor="t">
            <a:normAutofit/>
          </a:bodyPr>
          <a:lstStyle/>
          <a:p>
            <a:r>
              <a:rPr lang="fr-CH" sz="2200" err="1"/>
              <a:t>Finding</a:t>
            </a:r>
            <a:r>
              <a:rPr lang="fr-CH" sz="2200"/>
              <a:t> the right </a:t>
            </a:r>
            <a:r>
              <a:rPr lang="fr-CH" sz="2200" err="1"/>
              <a:t>wavelength</a:t>
            </a:r>
            <a:r>
              <a:rPr lang="fr-CH" sz="2200"/>
              <a:t> range: The </a:t>
            </a:r>
            <a:r>
              <a:rPr lang="fr-CH" sz="2200" err="1"/>
              <a:t>effect</a:t>
            </a:r>
            <a:r>
              <a:rPr lang="fr-CH" sz="2200"/>
              <a:t> of </a:t>
            </a:r>
            <a:r>
              <a:rPr lang="fr-CH" sz="2200" err="1"/>
              <a:t>preprocessing</a:t>
            </a:r>
            <a:endParaRPr lang="fr-CH" sz="2200"/>
          </a:p>
        </p:txBody>
      </p:sp>
      <p:sp>
        <p:nvSpPr>
          <p:cNvPr id="6" name="Espace réservé du numéro de diapositive 5">
            <a:extLst>
              <a:ext uri="{FF2B5EF4-FFF2-40B4-BE49-F238E27FC236}">
                <a16:creationId xmlns:a16="http://schemas.microsoft.com/office/drawing/2014/main" id="{1E47B512-493F-9BD7-18A7-F611517F0F98}"/>
              </a:ext>
            </a:extLst>
          </p:cNvPr>
          <p:cNvSpPr>
            <a:spLocks noGrp="1"/>
          </p:cNvSpPr>
          <p:nvPr>
            <p:ph type="sldNum" sz="quarter" idx="12"/>
          </p:nvPr>
        </p:nvSpPr>
        <p:spPr>
          <a:xfrm>
            <a:off x="8631238" y="195263"/>
            <a:ext cx="512762" cy="163552"/>
          </a:xfrm>
        </p:spPr>
        <p:txBody>
          <a:bodyPr anchor="t">
            <a:normAutofit/>
          </a:bodyPr>
          <a:lstStyle/>
          <a:p>
            <a:pPr>
              <a:spcAft>
                <a:spcPts val="600"/>
              </a:spcAft>
            </a:pPr>
            <a:fld id="{E1E1CD7C-2161-7D43-862E-CE4C333CD873}" type="slidenum">
              <a:rPr lang="fr-FR" smtClean="0"/>
              <a:pPr>
                <a:spcAft>
                  <a:spcPts val="600"/>
                </a:spcAft>
              </a:pPr>
              <a:t>15</a:t>
            </a:fld>
            <a:endParaRPr lang="fr-FR"/>
          </a:p>
        </p:txBody>
      </p:sp>
      <p:sp>
        <p:nvSpPr>
          <p:cNvPr id="19" name="ZoneTexte 18">
            <a:extLst>
              <a:ext uri="{FF2B5EF4-FFF2-40B4-BE49-F238E27FC236}">
                <a16:creationId xmlns:a16="http://schemas.microsoft.com/office/drawing/2014/main" id="{DB8F0C9C-A868-F4B9-D1F1-DBD46444A584}"/>
              </a:ext>
            </a:extLst>
          </p:cNvPr>
          <p:cNvSpPr txBox="1"/>
          <p:nvPr/>
        </p:nvSpPr>
        <p:spPr>
          <a:xfrm>
            <a:off x="564776" y="3514165"/>
            <a:ext cx="7969624" cy="923330"/>
          </a:xfrm>
          <a:prstGeom prst="rect">
            <a:avLst/>
          </a:prstGeom>
          <a:noFill/>
        </p:spPr>
        <p:txBody>
          <a:bodyPr wrap="square" rtlCol="0">
            <a:spAutoFit/>
          </a:bodyPr>
          <a:lstStyle/>
          <a:p>
            <a:pPr marL="285750" indent="-285750">
              <a:buFont typeface="Arial" panose="020B0604020202020204" pitchFamily="34" charset="0"/>
              <a:buChar char="•"/>
            </a:pPr>
            <a:r>
              <a:rPr lang="fr-CH" dirty="0" err="1"/>
              <a:t>Hopes</a:t>
            </a:r>
            <a:endParaRPr lang="fr-CH" dirty="0"/>
          </a:p>
          <a:p>
            <a:pPr marL="628650" lvl="1" indent="-285750">
              <a:buFont typeface="Arial" panose="020B0604020202020204" pitchFamily="34" charset="0"/>
              <a:buChar char="•"/>
            </a:pPr>
            <a:r>
              <a:rPr lang="fr-CH" dirty="0" err="1"/>
              <a:t>Get</a:t>
            </a:r>
            <a:r>
              <a:rPr lang="fr-CH" dirty="0"/>
              <a:t> </a:t>
            </a:r>
            <a:r>
              <a:rPr lang="fr-CH" dirty="0" err="1"/>
              <a:t>cleaner</a:t>
            </a:r>
            <a:r>
              <a:rPr lang="fr-CH" dirty="0"/>
              <a:t> </a:t>
            </a:r>
            <a:r>
              <a:rPr lang="fr-CH" dirty="0" err="1"/>
              <a:t>periodograms</a:t>
            </a:r>
            <a:r>
              <a:rPr lang="fr-CH" dirty="0"/>
              <a:t>(</a:t>
            </a:r>
            <a:r>
              <a:rPr lang="fr-CH" dirty="0" err="1"/>
              <a:t>avoiding</a:t>
            </a:r>
            <a:r>
              <a:rPr lang="fr-CH" dirty="0"/>
              <a:t> </a:t>
            </a:r>
            <a:r>
              <a:rPr lang="fr-CH" dirty="0" err="1"/>
              <a:t>Earth’s</a:t>
            </a:r>
            <a:r>
              <a:rPr lang="fr-CH" dirty="0"/>
              <a:t> </a:t>
            </a:r>
            <a:r>
              <a:rPr lang="fr-CH" dirty="0" err="1"/>
              <a:t>atmosphere</a:t>
            </a:r>
            <a:r>
              <a:rPr lang="fr-CH" dirty="0"/>
              <a:t> </a:t>
            </a:r>
            <a:r>
              <a:rPr lang="fr-CH" dirty="0" err="1"/>
              <a:t>low-frequencies</a:t>
            </a:r>
            <a:r>
              <a:rPr lang="fr-CH" dirty="0"/>
              <a:t>)</a:t>
            </a:r>
          </a:p>
          <a:p>
            <a:pPr marL="628650" lvl="1" indent="-285750">
              <a:buFont typeface="Arial" panose="020B0604020202020204" pitchFamily="34" charset="0"/>
              <a:buChar char="•"/>
            </a:pPr>
            <a:r>
              <a:rPr lang="fr-CH" dirty="0"/>
              <a:t>Enable </a:t>
            </a:r>
            <a:r>
              <a:rPr lang="fr-CH" dirty="0" err="1"/>
              <a:t>bigger</a:t>
            </a:r>
            <a:r>
              <a:rPr lang="fr-CH" dirty="0"/>
              <a:t> </a:t>
            </a:r>
            <a:r>
              <a:rPr lang="fr-CH" dirty="0" err="1"/>
              <a:t>wavelength</a:t>
            </a:r>
            <a:r>
              <a:rPr lang="fr-CH" dirty="0"/>
              <a:t> ranges(</a:t>
            </a:r>
            <a:r>
              <a:rPr lang="fr-CH" dirty="0" err="1"/>
              <a:t>less</a:t>
            </a:r>
            <a:r>
              <a:rPr lang="fr-CH" dirty="0"/>
              <a:t> shift signal </a:t>
            </a:r>
            <a:r>
              <a:rPr lang="fr-CH" dirty="0" err="1"/>
              <a:t>too</a:t>
            </a:r>
            <a:r>
              <a:rPr lang="fr-CH" dirty="0"/>
              <a:t> </a:t>
            </a:r>
            <a:r>
              <a:rPr lang="fr-CH" dirty="0" err="1"/>
              <a:t>maybe</a:t>
            </a:r>
            <a:r>
              <a:rPr lang="fr-CH" dirty="0"/>
              <a:t> at </a:t>
            </a:r>
            <a:r>
              <a:rPr lang="fr-CH" dirty="0" err="1"/>
              <a:t>shape</a:t>
            </a:r>
            <a:r>
              <a:rPr lang="fr-CH" dirty="0"/>
              <a:t> </a:t>
            </a:r>
            <a:r>
              <a:rPr lang="fr-CH" dirty="0" err="1"/>
              <a:t>frequency</a:t>
            </a:r>
            <a:r>
              <a:rPr lang="fr-CH" dirty="0"/>
              <a:t>?)</a:t>
            </a:r>
          </a:p>
          <a:p>
            <a:pPr marL="628650" lvl="1" indent="-285750">
              <a:buFont typeface="Arial" panose="020B0604020202020204" pitchFamily="34" charset="0"/>
              <a:buChar char="•"/>
            </a:pPr>
            <a:r>
              <a:rPr lang="fr-CH" dirty="0"/>
              <a:t>R Cru and ASAS orbital </a:t>
            </a:r>
            <a:r>
              <a:rPr lang="fr-CH" dirty="0" err="1"/>
              <a:t>signals</a:t>
            </a:r>
            <a:r>
              <a:rPr lang="fr-CH" dirty="0"/>
              <a:t>?</a:t>
            </a:r>
          </a:p>
        </p:txBody>
      </p:sp>
    </p:spTree>
    <p:extLst>
      <p:ext uri="{BB962C8B-B14F-4D97-AF65-F5344CB8AC3E}">
        <p14:creationId xmlns:p14="http://schemas.microsoft.com/office/powerpoint/2010/main" val="2084411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0EA77BF-6819-D379-E7BA-0DB5E3867153}"/>
              </a:ext>
            </a:extLst>
          </p:cNvPr>
          <p:cNvSpPr>
            <a:spLocks noGrp="1"/>
          </p:cNvSpPr>
          <p:nvPr>
            <p:ph type="title"/>
          </p:nvPr>
        </p:nvSpPr>
        <p:spPr>
          <a:xfrm>
            <a:off x="904875" y="131032"/>
            <a:ext cx="7726363" cy="1072753"/>
          </a:xfrm>
        </p:spPr>
        <p:txBody>
          <a:bodyPr>
            <a:normAutofit/>
          </a:bodyPr>
          <a:lstStyle/>
          <a:p>
            <a:r>
              <a:rPr lang="fr-CH" sz="2400" dirty="0" err="1"/>
              <a:t>Results</a:t>
            </a:r>
            <a:r>
              <a:rPr lang="fr-CH" sz="2400" dirty="0"/>
              <a:t> on a </a:t>
            </a:r>
            <a:r>
              <a:rPr lang="fr-CH" sz="2400" dirty="0" err="1"/>
              <a:t>dataset</a:t>
            </a:r>
            <a:r>
              <a:rPr lang="fr-CH" sz="2400" dirty="0"/>
              <a:t> of 15 stars: </a:t>
            </a:r>
            <a:r>
              <a:rPr lang="fr-CH" sz="2400" dirty="0" err="1"/>
              <a:t>Hermes</a:t>
            </a:r>
            <a:r>
              <a:rPr lang="fr-CH" sz="2400" dirty="0"/>
              <a:t> + Coralie14</a:t>
            </a:r>
          </a:p>
        </p:txBody>
      </p:sp>
      <p:sp>
        <p:nvSpPr>
          <p:cNvPr id="6" name="Espace réservé du numéro de diapositive 5">
            <a:extLst>
              <a:ext uri="{FF2B5EF4-FFF2-40B4-BE49-F238E27FC236}">
                <a16:creationId xmlns:a16="http://schemas.microsoft.com/office/drawing/2014/main" id="{2552BFE9-FCC9-EC00-659F-1CD781C3CFF4}"/>
              </a:ext>
            </a:extLst>
          </p:cNvPr>
          <p:cNvSpPr>
            <a:spLocks noGrp="1"/>
          </p:cNvSpPr>
          <p:nvPr>
            <p:ph type="sldNum" sz="quarter" idx="12"/>
          </p:nvPr>
        </p:nvSpPr>
        <p:spPr/>
        <p:txBody>
          <a:bodyPr/>
          <a:lstStyle/>
          <a:p>
            <a:fld id="{E1E1CD7C-2161-7D43-862E-CE4C333CD873}" type="slidenum">
              <a:rPr lang="fr-FR" smtClean="0"/>
              <a:pPr/>
              <a:t>16</a:t>
            </a:fld>
            <a:endParaRPr lang="fr-FR" dirty="0"/>
          </a:p>
        </p:txBody>
      </p:sp>
      <p:pic>
        <p:nvPicPr>
          <p:cNvPr id="11" name="Image 10" descr="Une image contenant texte, ligne, diagramme, Tracé&#10;&#10;Description générée automatiquement">
            <a:extLst>
              <a:ext uri="{FF2B5EF4-FFF2-40B4-BE49-F238E27FC236}">
                <a16:creationId xmlns:a16="http://schemas.microsoft.com/office/drawing/2014/main" id="{CE2D2C88-1413-7B10-62D2-88C79BEC43DF}"/>
              </a:ext>
            </a:extLst>
          </p:cNvPr>
          <p:cNvPicPr>
            <a:picLocks noChangeAspect="1"/>
          </p:cNvPicPr>
          <p:nvPr/>
        </p:nvPicPr>
        <p:blipFill>
          <a:blip r:embed="rId3"/>
          <a:stretch>
            <a:fillRect/>
          </a:stretch>
        </p:blipFill>
        <p:spPr>
          <a:xfrm>
            <a:off x="659793" y="448852"/>
            <a:ext cx="3912207" cy="4694648"/>
          </a:xfrm>
          <a:prstGeom prst="rect">
            <a:avLst/>
          </a:prstGeom>
        </p:spPr>
      </p:pic>
      <p:pic>
        <p:nvPicPr>
          <p:cNvPr id="13" name="Image 12" descr="Une image contenant texte, ligne, diagramme, capture d’écran&#10;&#10;Description générée automatiquement">
            <a:extLst>
              <a:ext uri="{FF2B5EF4-FFF2-40B4-BE49-F238E27FC236}">
                <a16:creationId xmlns:a16="http://schemas.microsoft.com/office/drawing/2014/main" id="{9668C0D5-CE1C-BBF9-FEAB-93F3960A6BF7}"/>
              </a:ext>
            </a:extLst>
          </p:cNvPr>
          <p:cNvPicPr>
            <a:picLocks noChangeAspect="1"/>
          </p:cNvPicPr>
          <p:nvPr/>
        </p:nvPicPr>
        <p:blipFill>
          <a:blip r:embed="rId4"/>
          <a:stretch>
            <a:fillRect/>
          </a:stretch>
        </p:blipFill>
        <p:spPr>
          <a:xfrm>
            <a:off x="4817082" y="448852"/>
            <a:ext cx="3912207" cy="4694648"/>
          </a:xfrm>
          <a:prstGeom prst="rect">
            <a:avLst/>
          </a:prstGeom>
        </p:spPr>
      </p:pic>
    </p:spTree>
    <p:extLst>
      <p:ext uri="{BB962C8B-B14F-4D97-AF65-F5344CB8AC3E}">
        <p14:creationId xmlns:p14="http://schemas.microsoft.com/office/powerpoint/2010/main" val="1222557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Espace réservé du contenu 1">
                <a:extLst>
                  <a:ext uri="{FF2B5EF4-FFF2-40B4-BE49-F238E27FC236}">
                    <a16:creationId xmlns:a16="http://schemas.microsoft.com/office/drawing/2014/main" id="{3C04D4F0-9F00-D043-B80F-52268AB0057D}"/>
                  </a:ext>
                </a:extLst>
              </p:cNvPr>
              <p:cNvSpPr>
                <a:spLocks noGrp="1"/>
              </p:cNvSpPr>
              <p:nvPr>
                <p:ph idx="1"/>
              </p:nvPr>
            </p:nvSpPr>
            <p:spPr>
              <a:xfrm>
                <a:off x="904875" y="989947"/>
                <a:ext cx="7726363" cy="3876514"/>
              </a:xfrm>
            </p:spPr>
            <p:txBody>
              <a:bodyPr>
                <a:normAutofit fontScale="77500" lnSpcReduction="20000"/>
              </a:bodyPr>
              <a:lstStyle/>
              <a:p>
                <a:r>
                  <a:rPr lang="fr-FR" dirty="0">
                    <a:highlight>
                      <a:srgbClr val="00FF00"/>
                    </a:highlight>
                  </a:rPr>
                  <a:t>Complete Polaris data set.</a:t>
                </a:r>
              </a:p>
              <a:p>
                <a:r>
                  <a:rPr lang="fr-FR" dirty="0">
                    <a:highlight>
                      <a:srgbClr val="00FF00"/>
                    </a:highlight>
                  </a:rPr>
                  <a:t>RASSINE time </a:t>
                </a:r>
                <a:r>
                  <a:rPr lang="fr-FR" dirty="0" err="1">
                    <a:highlight>
                      <a:srgbClr val="00FF00"/>
                    </a:highlight>
                  </a:rPr>
                  <a:t>series</a:t>
                </a:r>
                <a:r>
                  <a:rPr lang="fr-FR" dirty="0">
                    <a:highlight>
                      <a:srgbClr val="00FF00"/>
                    </a:highlight>
                  </a:rPr>
                  <a:t> </a:t>
                </a:r>
                <a:r>
                  <a:rPr lang="fr-FR" dirty="0" err="1">
                    <a:highlight>
                      <a:srgbClr val="00FF00"/>
                    </a:highlight>
                  </a:rPr>
                  <a:t>preprocessing</a:t>
                </a:r>
                <a:r>
                  <a:rPr lang="fr-FR" dirty="0">
                    <a:highlight>
                      <a:srgbClr val="00FF00"/>
                    </a:highlight>
                  </a:rPr>
                  <a:t>.</a:t>
                </a:r>
              </a:p>
              <a:p>
                <a:r>
                  <a:rPr lang="fr-FR" dirty="0" err="1">
                    <a:highlight>
                      <a:srgbClr val="00FF00"/>
                    </a:highlight>
                  </a:rPr>
                  <a:t>Error</a:t>
                </a:r>
                <a:r>
                  <a:rPr lang="fr-FR" dirty="0">
                    <a:highlight>
                      <a:srgbClr val="00FF00"/>
                    </a:highlight>
                  </a:rPr>
                  <a:t> </a:t>
                </a:r>
                <a:r>
                  <a:rPr lang="fr-FR" dirty="0" err="1">
                    <a:highlight>
                      <a:srgbClr val="00FF00"/>
                    </a:highlight>
                  </a:rPr>
                  <a:t>analysis</a:t>
                </a:r>
                <a:r>
                  <a:rPr lang="fr-FR" dirty="0">
                    <a:highlight>
                      <a:srgbClr val="00FF00"/>
                    </a:highlight>
                  </a:rPr>
                  <a:t> on </a:t>
                </a:r>
                <a:r>
                  <a:rPr lang="fr-FR" dirty="0" err="1">
                    <a:highlight>
                      <a:srgbClr val="00FF00"/>
                    </a:highlight>
                  </a:rPr>
                  <a:t>periodicities</a:t>
                </a:r>
                <a:r>
                  <a:rPr lang="fr-FR" dirty="0">
                    <a:highlight>
                      <a:srgbClr val="00FF00"/>
                    </a:highlight>
                  </a:rPr>
                  <a:t> </a:t>
                </a:r>
                <a:r>
                  <a:rPr lang="fr-FR" dirty="0" err="1">
                    <a:highlight>
                      <a:srgbClr val="00FF00"/>
                    </a:highlight>
                  </a:rPr>
                  <a:t>found</a:t>
                </a:r>
                <a:endParaRPr lang="fr-FR" dirty="0">
                  <a:highlight>
                    <a:srgbClr val="00FF00"/>
                  </a:highlight>
                </a:endParaRPr>
              </a:p>
              <a:p>
                <a:r>
                  <a:rPr lang="fr-FR" dirty="0" err="1">
                    <a:highlight>
                      <a:srgbClr val="FFFF00"/>
                    </a:highlight>
                  </a:rPr>
                  <a:t>Detecting</a:t>
                </a:r>
                <a:r>
                  <a:rPr lang="fr-FR" dirty="0">
                    <a:highlight>
                      <a:srgbClr val="FFFF00"/>
                    </a:highlight>
                  </a:rPr>
                  <a:t> new </a:t>
                </a:r>
                <a:r>
                  <a:rPr lang="fr-FR" dirty="0" err="1">
                    <a:highlight>
                      <a:srgbClr val="FFFF00"/>
                    </a:highlight>
                  </a:rPr>
                  <a:t>periodicities</a:t>
                </a:r>
                <a:r>
                  <a:rPr lang="fr-FR" dirty="0">
                    <a:highlight>
                      <a:srgbClr val="FFFF00"/>
                    </a:highlight>
                  </a:rPr>
                  <a:t>: </a:t>
                </a:r>
                <a:r>
                  <a:rPr lang="fr-FR" dirty="0" err="1">
                    <a:highlight>
                      <a:srgbClr val="FFFF00"/>
                    </a:highlight>
                  </a:rPr>
                  <a:t>from</a:t>
                </a:r>
                <a:r>
                  <a:rPr lang="fr-FR" dirty="0">
                    <a:highlight>
                      <a:srgbClr val="FFFF00"/>
                    </a:highlight>
                  </a:rPr>
                  <a:t> the variable star and </a:t>
                </a:r>
                <a:r>
                  <a:rPr lang="fr-FR" dirty="0" err="1">
                    <a:highlight>
                      <a:srgbClr val="FFFF00"/>
                    </a:highlight>
                  </a:rPr>
                  <a:t>from</a:t>
                </a:r>
                <a:r>
                  <a:rPr lang="fr-FR" dirty="0">
                    <a:highlight>
                      <a:srgbClr val="FFFF00"/>
                    </a:highlight>
                  </a:rPr>
                  <a:t> </a:t>
                </a:r>
                <a:r>
                  <a:rPr lang="fr-FR" dirty="0" err="1">
                    <a:highlight>
                      <a:srgbClr val="FFFF00"/>
                    </a:highlight>
                  </a:rPr>
                  <a:t>companions</a:t>
                </a:r>
                <a:endParaRPr lang="fr-FR" dirty="0">
                  <a:highlight>
                    <a:srgbClr val="FFFF00"/>
                  </a:highlight>
                </a:endParaRPr>
              </a:p>
              <a:p>
                <a:pPr lvl="1"/>
                <a:r>
                  <a:rPr lang="fr-FR" dirty="0">
                    <a:highlight>
                      <a:srgbClr val="FFFF00"/>
                    </a:highlight>
                  </a:rPr>
                  <a:t>BG Cru: </a:t>
                </a:r>
                <a:r>
                  <a:rPr lang="fr-FR" dirty="0" err="1">
                    <a:highlight>
                      <a:srgbClr val="FFFF00"/>
                    </a:highlight>
                  </a:rPr>
                  <a:t>stability</a:t>
                </a:r>
                <a:r>
                  <a:rPr lang="fr-FR" dirty="0">
                    <a:highlight>
                      <a:srgbClr val="FFFF00"/>
                    </a:highlight>
                  </a:rPr>
                  <a:t> of the 3.00 </a:t>
                </a:r>
                <a:r>
                  <a:rPr lang="fr-FR" dirty="0" err="1">
                    <a:highlight>
                      <a:srgbClr val="FFFF00"/>
                    </a:highlight>
                  </a:rPr>
                  <a:t>days</a:t>
                </a:r>
                <a:r>
                  <a:rPr lang="fr-FR" dirty="0">
                    <a:highlight>
                      <a:srgbClr val="FFFF00"/>
                    </a:highlight>
                  </a:rPr>
                  <a:t> </a:t>
                </a:r>
                <a:r>
                  <a:rPr lang="fr-FR" dirty="0" err="1">
                    <a:highlight>
                      <a:srgbClr val="FFFF00"/>
                    </a:highlight>
                  </a:rPr>
                  <a:t>additional</a:t>
                </a:r>
                <a:r>
                  <a:rPr lang="fr-FR" dirty="0">
                    <a:highlight>
                      <a:srgbClr val="FFFF00"/>
                    </a:highlight>
                  </a:rPr>
                  <a:t> </a:t>
                </a:r>
                <a:r>
                  <a:rPr lang="fr-FR" dirty="0" err="1">
                    <a:highlight>
                      <a:srgbClr val="FFFF00"/>
                    </a:highlight>
                  </a:rPr>
                  <a:t>periodicity</a:t>
                </a:r>
                <a:endParaRPr lang="fr-FR" dirty="0">
                  <a:highlight>
                    <a:srgbClr val="FFFF00"/>
                  </a:highlight>
                </a:endParaRPr>
              </a:p>
              <a:p>
                <a:pPr lvl="1"/>
                <a:r>
                  <a:rPr lang="fr-FR" dirty="0">
                    <a:highlight>
                      <a:srgbClr val="FFFF00"/>
                    </a:highlight>
                  </a:rPr>
                  <a:t>R Cru: orbital </a:t>
                </a:r>
                <a:r>
                  <a:rPr lang="fr-FR" dirty="0" err="1">
                    <a:highlight>
                      <a:srgbClr val="FFFF00"/>
                    </a:highlight>
                  </a:rPr>
                  <a:t>periodicity</a:t>
                </a:r>
                <a:endParaRPr lang="fr-FR" dirty="0">
                  <a:highlight>
                    <a:srgbClr val="FFFF00"/>
                  </a:highlight>
                </a:endParaRPr>
              </a:p>
              <a:p>
                <a:pPr lvl="1"/>
                <a:r>
                  <a:rPr lang="fr-FR" dirty="0">
                    <a:highlight>
                      <a:srgbClr val="FFFF00"/>
                    </a:highlight>
                  </a:rPr>
                  <a:t>ASAS: orbital </a:t>
                </a:r>
                <a:r>
                  <a:rPr lang="fr-FR" dirty="0" err="1">
                    <a:highlight>
                      <a:srgbClr val="FFFF00"/>
                    </a:highlight>
                  </a:rPr>
                  <a:t>periodicity</a:t>
                </a:r>
                <a:endParaRPr lang="fr-FR" dirty="0">
                  <a:highlight>
                    <a:srgbClr val="FFFF00"/>
                  </a:highlight>
                </a:endParaRPr>
              </a:p>
              <a:p>
                <a:r>
                  <a:rPr lang="fr-FR" dirty="0">
                    <a:highlight>
                      <a:srgbClr val="FF0000"/>
                    </a:highlight>
                  </a:rPr>
                  <a:t>Shift </a:t>
                </a:r>
                <a:r>
                  <a:rPr lang="fr-FR" dirty="0" err="1">
                    <a:highlight>
                      <a:srgbClr val="FF0000"/>
                    </a:highlight>
                  </a:rPr>
                  <a:t>periodogram</a:t>
                </a:r>
                <a:r>
                  <a:rPr lang="fr-FR" dirty="0">
                    <a:highlight>
                      <a:srgbClr val="FF0000"/>
                    </a:highlight>
                  </a:rPr>
                  <a:t> </a:t>
                </a:r>
                <a:r>
                  <a:rPr lang="fr-FR" dirty="0" err="1">
                    <a:highlight>
                      <a:srgbClr val="FF0000"/>
                    </a:highlight>
                  </a:rPr>
                  <a:t>showing</a:t>
                </a:r>
                <a:r>
                  <a:rPr lang="fr-FR" dirty="0">
                    <a:highlight>
                      <a:srgbClr val="FF0000"/>
                    </a:highlight>
                  </a:rPr>
                  <a:t> a </a:t>
                </a:r>
                <a:r>
                  <a:rPr lang="fr-FR" dirty="0" err="1">
                    <a:highlight>
                      <a:srgbClr val="FF0000"/>
                    </a:highlight>
                  </a:rPr>
                  <a:t>peak</a:t>
                </a:r>
                <a:r>
                  <a:rPr lang="fr-FR" dirty="0">
                    <a:highlight>
                      <a:srgbClr val="FF0000"/>
                    </a:highlight>
                  </a:rPr>
                  <a:t> at the </a:t>
                </a:r>
                <a:r>
                  <a:rPr lang="fr-FR" dirty="0" err="1">
                    <a:highlight>
                      <a:srgbClr val="FF0000"/>
                    </a:highlight>
                  </a:rPr>
                  <a:t>pulsational</a:t>
                </a:r>
                <a:r>
                  <a:rPr lang="fr-FR" dirty="0">
                    <a:highlight>
                      <a:srgbClr val="FF0000"/>
                    </a:highlight>
                  </a:rPr>
                  <a:t> </a:t>
                </a:r>
                <a:r>
                  <a:rPr lang="fr-FR" dirty="0" err="1">
                    <a:highlight>
                      <a:srgbClr val="FF0000"/>
                    </a:highlight>
                  </a:rPr>
                  <a:t>frequency</a:t>
                </a:r>
                <a:r>
                  <a:rPr lang="fr-FR" dirty="0">
                    <a:highlight>
                      <a:srgbClr val="FF0000"/>
                    </a:highlight>
                  </a:rPr>
                  <a:t>.</a:t>
                </a:r>
              </a:p>
              <a:p>
                <a:pPr lvl="1"/>
                <a:r>
                  <a:rPr lang="fr-FR" dirty="0">
                    <a:highlight>
                      <a:srgbClr val="FF0000"/>
                    </a:highlight>
                  </a:rPr>
                  <a:t>RV signal not </a:t>
                </a:r>
                <a:r>
                  <a:rPr lang="fr-FR" dirty="0" err="1">
                    <a:highlight>
                      <a:srgbClr val="FF0000"/>
                    </a:highlight>
                  </a:rPr>
                  <a:t>properly</a:t>
                </a:r>
                <a:r>
                  <a:rPr lang="fr-FR" dirty="0">
                    <a:highlight>
                      <a:srgbClr val="FF0000"/>
                    </a:highlight>
                  </a:rPr>
                  <a:t> </a:t>
                </a:r>
                <a:r>
                  <a:rPr lang="fr-FR" dirty="0" err="1">
                    <a:highlight>
                      <a:srgbClr val="FF0000"/>
                    </a:highlight>
                  </a:rPr>
                  <a:t>removed</a:t>
                </a:r>
                <a:r>
                  <a:rPr lang="fr-FR" dirty="0">
                    <a:highlight>
                      <a:srgbClr val="FF0000"/>
                    </a:highlight>
                  </a:rPr>
                  <a:t>.</a:t>
                </a:r>
              </a:p>
              <a:p>
                <a:pPr lvl="1"/>
                <a:r>
                  <a:rPr lang="fr-FR" dirty="0" err="1">
                    <a:highlight>
                      <a:srgbClr val="FF0000"/>
                    </a:highlight>
                  </a:rPr>
                  <a:t>Estimating</a:t>
                </a:r>
                <a:r>
                  <a:rPr lang="fr-FR" dirty="0">
                    <a:highlight>
                      <a:srgbClr val="FF0000"/>
                    </a:highlight>
                  </a:rPr>
                  <a:t> the </a:t>
                </a:r>
                <a:r>
                  <a:rPr lang="fr-FR" dirty="0" err="1">
                    <a:highlight>
                      <a:srgbClr val="FF0000"/>
                    </a:highlight>
                  </a:rPr>
                  <a:t>accuracy</a:t>
                </a:r>
                <a:r>
                  <a:rPr lang="fr-FR" dirty="0">
                    <a:highlight>
                      <a:srgbClr val="FF0000"/>
                    </a:highlight>
                  </a:rPr>
                  <a:t> of the RV?</a:t>
                </a:r>
              </a:p>
              <a:p>
                <a:r>
                  <a:rPr lang="fr-FR" dirty="0" err="1">
                    <a:highlight>
                      <a:srgbClr val="FFFF00"/>
                    </a:highlight>
                  </a:rPr>
                  <a:t>Asserting</a:t>
                </a:r>
                <a:r>
                  <a:rPr lang="fr-FR" dirty="0">
                    <a:highlight>
                      <a:srgbClr val="FFFF00"/>
                    </a:highlight>
                  </a:rPr>
                  <a:t> the </a:t>
                </a:r>
                <a:r>
                  <a:rPr lang="fr-FR" dirty="0" err="1">
                    <a:highlight>
                      <a:srgbClr val="FFFF00"/>
                    </a:highlight>
                  </a:rPr>
                  <a:t>statistical</a:t>
                </a:r>
                <a:r>
                  <a:rPr lang="fr-FR" dirty="0">
                    <a:highlight>
                      <a:srgbClr val="FFFF00"/>
                    </a:highlight>
                  </a:rPr>
                  <a:t> </a:t>
                </a:r>
                <a:r>
                  <a:rPr lang="fr-FR" dirty="0" err="1">
                    <a:highlight>
                      <a:srgbClr val="FFFF00"/>
                    </a:highlight>
                  </a:rPr>
                  <a:t>significance</a:t>
                </a:r>
                <a:r>
                  <a:rPr lang="fr-FR" dirty="0">
                    <a:highlight>
                      <a:srgbClr val="FFFF00"/>
                    </a:highlight>
                  </a:rPr>
                  <a:t> of a </a:t>
                </a:r>
                <a:r>
                  <a:rPr lang="fr-FR" dirty="0" err="1">
                    <a:highlight>
                      <a:srgbClr val="FFFF00"/>
                    </a:highlight>
                  </a:rPr>
                  <a:t>peak</a:t>
                </a:r>
                <a:endParaRPr lang="fr-FR" dirty="0">
                  <a:highlight>
                    <a:srgbClr val="FFFF00"/>
                  </a:highlight>
                </a:endParaRPr>
              </a:p>
              <a:p>
                <a:pPr lvl="1"/>
                <a:r>
                  <a:rPr lang="fr-FR" dirty="0" err="1">
                    <a:highlight>
                      <a:srgbClr val="00FF00"/>
                    </a:highlight>
                  </a:rPr>
                  <a:t>Spurious</a:t>
                </a:r>
                <a:r>
                  <a:rPr lang="fr-FR" dirty="0">
                    <a:highlight>
                      <a:srgbClr val="00FF00"/>
                    </a:highlight>
                  </a:rPr>
                  <a:t> </a:t>
                </a:r>
                <a:r>
                  <a:rPr lang="fr-FR" dirty="0" err="1">
                    <a:highlight>
                      <a:srgbClr val="00FF00"/>
                    </a:highlight>
                  </a:rPr>
                  <a:t>peaks</a:t>
                </a:r>
                <a:r>
                  <a:rPr lang="fr-FR" dirty="0">
                    <a:highlight>
                      <a:srgbClr val="00FF00"/>
                    </a:highlight>
                  </a:rPr>
                  <a:t>: </a:t>
                </a:r>
                <a:r>
                  <a:rPr lang="fr-FR" dirty="0" err="1">
                    <a:highlight>
                      <a:srgbClr val="00FF00"/>
                    </a:highlight>
                  </a:rPr>
                  <a:t>harmonics</a:t>
                </a:r>
                <a:r>
                  <a:rPr lang="fr-FR" dirty="0">
                    <a:highlight>
                      <a:srgbClr val="00FF00"/>
                    </a:highlight>
                  </a:rPr>
                  <a:t> and </a:t>
                </a:r>
                <a:r>
                  <a:rPr lang="fr-FR" dirty="0" err="1">
                    <a:highlight>
                      <a:srgbClr val="00FF00"/>
                    </a:highlight>
                  </a:rPr>
                  <a:t>aliases</a:t>
                </a:r>
                <a:r>
                  <a:rPr lang="fr-FR" dirty="0">
                    <a:highlight>
                      <a:srgbClr val="00FF00"/>
                    </a:highlight>
                  </a:rPr>
                  <a:t>.</a:t>
                </a:r>
              </a:p>
              <a:p>
                <a:pPr lvl="1"/>
                <a:r>
                  <a:rPr lang="fr-FR" dirty="0" err="1">
                    <a:highlight>
                      <a:srgbClr val="FF0000"/>
                    </a:highlight>
                  </a:rPr>
                  <a:t>Implement</a:t>
                </a:r>
                <a:r>
                  <a:rPr lang="fr-FR" dirty="0">
                    <a:highlight>
                      <a:srgbClr val="FF0000"/>
                    </a:highlight>
                  </a:rPr>
                  <a:t> </a:t>
                </a:r>
                <a:r>
                  <a:rPr lang="fr-FR" dirty="0" err="1">
                    <a:highlight>
                      <a:srgbClr val="FF0000"/>
                    </a:highlight>
                  </a:rPr>
                  <a:t>bootstrap</a:t>
                </a:r>
                <a:r>
                  <a:rPr lang="fr-FR" dirty="0">
                    <a:highlight>
                      <a:srgbClr val="FF0000"/>
                    </a:highlight>
                  </a:rPr>
                  <a:t>? Is </a:t>
                </a:r>
                <a:r>
                  <a:rPr lang="fr-FR" dirty="0" err="1">
                    <a:highlight>
                      <a:srgbClr val="FF0000"/>
                    </a:highlight>
                  </a:rPr>
                  <a:t>there</a:t>
                </a:r>
                <a:r>
                  <a:rPr lang="fr-FR" dirty="0">
                    <a:highlight>
                      <a:srgbClr val="FF0000"/>
                    </a:highlight>
                  </a:rPr>
                  <a:t> </a:t>
                </a:r>
                <a:r>
                  <a:rPr lang="fr-FR" dirty="0" err="1">
                    <a:highlight>
                      <a:srgbClr val="FF0000"/>
                    </a:highlight>
                  </a:rPr>
                  <a:t>another</a:t>
                </a:r>
                <a:r>
                  <a:rPr lang="fr-FR" dirty="0">
                    <a:highlight>
                      <a:srgbClr val="FF0000"/>
                    </a:highlight>
                  </a:rPr>
                  <a:t> </a:t>
                </a:r>
                <a:r>
                  <a:rPr lang="fr-FR" dirty="0" err="1">
                    <a:highlight>
                      <a:srgbClr val="FF0000"/>
                    </a:highlight>
                  </a:rPr>
                  <a:t>way</a:t>
                </a:r>
                <a:r>
                  <a:rPr lang="fr-FR" dirty="0">
                    <a:highlight>
                      <a:srgbClr val="FF0000"/>
                    </a:highlight>
                  </a:rPr>
                  <a:t>?</a:t>
                </a:r>
              </a:p>
              <a:p>
                <a:pPr lvl="1"/>
                <a:r>
                  <a:rPr lang="fr-FR" dirty="0" err="1">
                    <a:highlight>
                      <a:srgbClr val="FF0000"/>
                    </a:highlight>
                  </a:rPr>
                  <a:t>Baluev</a:t>
                </a:r>
                <a:r>
                  <a:rPr lang="fr-FR" dirty="0">
                    <a:highlight>
                      <a:srgbClr val="FF0000"/>
                    </a:highlight>
                  </a:rPr>
                  <a:t>, Davies, </a:t>
                </a:r>
                <a:r>
                  <a:rPr lang="fr-FR" dirty="0" err="1">
                    <a:highlight>
                      <a:srgbClr val="FF0000"/>
                    </a:highlight>
                  </a:rPr>
                  <a:t>Süveges</a:t>
                </a:r>
                <a:r>
                  <a:rPr lang="fr-FR" dirty="0">
                    <a:highlight>
                      <a:srgbClr val="FF0000"/>
                    </a:highlight>
                  </a:rPr>
                  <a:t> not applicable(or </a:t>
                </a:r>
                <a:r>
                  <a:rPr lang="fr-FR" dirty="0" err="1">
                    <a:highlight>
                      <a:srgbClr val="FF0000"/>
                    </a:highlight>
                  </a:rPr>
                  <a:t>so</a:t>
                </a:r>
                <a:r>
                  <a:rPr lang="fr-FR" dirty="0">
                    <a:highlight>
                      <a:srgbClr val="FF0000"/>
                    </a:highlight>
                  </a:rPr>
                  <a:t> I </a:t>
                </a:r>
                <a:r>
                  <a:rPr lang="fr-FR" dirty="0" err="1">
                    <a:highlight>
                      <a:srgbClr val="FF0000"/>
                    </a:highlight>
                  </a:rPr>
                  <a:t>think</a:t>
                </a:r>
                <a:r>
                  <a:rPr lang="fr-FR" dirty="0">
                    <a:highlight>
                      <a:srgbClr val="FF0000"/>
                    </a:highlight>
                  </a:rPr>
                  <a:t>)</a:t>
                </a:r>
              </a:p>
              <a:p>
                <a:r>
                  <a:rPr lang="fr-FR" dirty="0" err="1">
                    <a:highlight>
                      <a:srgbClr val="FFFF00"/>
                    </a:highlight>
                  </a:rPr>
                  <a:t>Which</a:t>
                </a:r>
                <a:r>
                  <a:rPr lang="fr-FR" dirty="0">
                    <a:highlight>
                      <a:srgbClr val="FFFF00"/>
                    </a:highlight>
                  </a:rPr>
                  <a:t> range </a:t>
                </a:r>
                <a:r>
                  <a:rPr lang="fr-FR" dirty="0" err="1">
                    <a:highlight>
                      <a:srgbClr val="FFFF00"/>
                    </a:highlight>
                  </a:rPr>
                  <a:t>should</a:t>
                </a:r>
                <a:r>
                  <a:rPr lang="fr-FR" dirty="0">
                    <a:highlight>
                      <a:srgbClr val="FFFF00"/>
                    </a:highlight>
                  </a:rPr>
                  <a:t> </a:t>
                </a:r>
                <a:r>
                  <a:rPr lang="fr-FR" dirty="0" err="1">
                    <a:highlight>
                      <a:srgbClr val="FFFF00"/>
                    </a:highlight>
                  </a:rPr>
                  <a:t>be</a:t>
                </a:r>
                <a:r>
                  <a:rPr lang="fr-FR" dirty="0">
                    <a:highlight>
                      <a:srgbClr val="FFFF00"/>
                    </a:highlight>
                  </a:rPr>
                  <a:t> </a:t>
                </a:r>
                <a:r>
                  <a:rPr lang="fr-FR" dirty="0" err="1">
                    <a:highlight>
                      <a:srgbClr val="FFFF00"/>
                    </a:highlight>
                  </a:rPr>
                  <a:t>used</a:t>
                </a:r>
                <a:r>
                  <a:rPr lang="fr-FR" dirty="0">
                    <a:highlight>
                      <a:srgbClr val="FFFF00"/>
                    </a:highlight>
                  </a:rPr>
                  <a:t>?</a:t>
                </a:r>
              </a:p>
              <a:p>
                <a:r>
                  <a:rPr lang="fr-FR" dirty="0">
                    <a:highlight>
                      <a:srgbClr val="FFFF00"/>
                    </a:highlight>
                  </a:rPr>
                  <a:t>Multiple </a:t>
                </a:r>
                <a:r>
                  <a:rPr lang="fr-FR" dirty="0" err="1">
                    <a:highlight>
                      <a:srgbClr val="FFFF00"/>
                    </a:highlight>
                  </a:rPr>
                  <a:t>periodograms</a:t>
                </a:r>
                <a:r>
                  <a:rPr lang="fr-FR" dirty="0">
                    <a:highlight>
                      <a:srgbClr val="FFFF00"/>
                    </a:highlight>
                  </a:rPr>
                  <a:t> at the </a:t>
                </a:r>
                <a:r>
                  <a:rPr lang="fr-FR" dirty="0" err="1">
                    <a:highlight>
                      <a:srgbClr val="FFFF00"/>
                    </a:highlight>
                  </a:rPr>
                  <a:t>same</a:t>
                </a:r>
                <a:r>
                  <a:rPr lang="fr-FR" dirty="0">
                    <a:highlight>
                      <a:srgbClr val="FFFF00"/>
                    </a:highlight>
                  </a:rPr>
                  <a:t> time(</a:t>
                </a:r>
                <a:r>
                  <a:rPr lang="fr-FR" dirty="0" err="1">
                    <a:highlight>
                      <a:srgbClr val="FFFF00"/>
                    </a:highlight>
                  </a:rPr>
                  <a:t>see</a:t>
                </a:r>
                <a:r>
                  <a:rPr lang="fr-FR" dirty="0">
                    <a:highlight>
                      <a:srgbClr val="FFFF00"/>
                    </a:highlight>
                  </a:rPr>
                  <a:t> </a:t>
                </a:r>
                <a:r>
                  <a:rPr lang="fr-FR" dirty="0" err="1">
                    <a:highlight>
                      <a:srgbClr val="FFFF00"/>
                    </a:highlight>
                  </a:rPr>
                  <a:t>with</a:t>
                </a:r>
                <a:r>
                  <a:rPr lang="fr-FR" dirty="0">
                    <a:highlight>
                      <a:srgbClr val="FFFF00"/>
                    </a:highlight>
                  </a:rPr>
                  <a:t> Giordano and Mauricio for </a:t>
                </a:r>
                <a:r>
                  <a:rPr lang="fr-FR" dirty="0" err="1">
                    <a:highlight>
                      <a:srgbClr val="FFFF00"/>
                    </a:highlight>
                  </a:rPr>
                  <a:t>multiprocessing</a:t>
                </a:r>
                <a:r>
                  <a:rPr lang="fr-FR" dirty="0">
                    <a:highlight>
                      <a:srgbClr val="FFFF00"/>
                    </a:highlight>
                  </a:rPr>
                  <a:t>).</a:t>
                </a:r>
              </a:p>
              <a:p>
                <a14:m>
                  <m:oMath xmlns:m="http://schemas.openxmlformats.org/officeDocument/2006/math">
                    <m:r>
                      <a:rPr lang="fr-CH" b="0" i="1" smtClean="0">
                        <a:highlight>
                          <a:srgbClr val="FF0000"/>
                        </a:highlight>
                        <a:latin typeface="Cambria Math" panose="02040503050406030204" pitchFamily="18" charset="0"/>
                      </a:rPr>
                      <m:t>𝑂</m:t>
                    </m:r>
                    <m:r>
                      <a:rPr lang="fr-CH" b="0" i="1" smtClean="0">
                        <a:highlight>
                          <a:srgbClr val="FF0000"/>
                        </a:highlight>
                        <a:latin typeface="Cambria Math" panose="02040503050406030204" pitchFamily="18" charset="0"/>
                      </a:rPr>
                      <m:t>(</m:t>
                    </m:r>
                    <m:r>
                      <a:rPr lang="fr-CH" b="0" i="1" smtClean="0">
                        <a:highlight>
                          <a:srgbClr val="FF0000"/>
                        </a:highlight>
                        <a:latin typeface="Cambria Math" panose="02040503050406030204" pitchFamily="18" charset="0"/>
                      </a:rPr>
                      <m:t>𝑛𝑙𝑜𝑔</m:t>
                    </m:r>
                    <m:d>
                      <m:dPr>
                        <m:ctrlPr>
                          <a:rPr lang="fr-CH" b="0" i="1" smtClean="0">
                            <a:highlight>
                              <a:srgbClr val="FF0000"/>
                            </a:highlight>
                            <a:latin typeface="Cambria Math" panose="02040503050406030204" pitchFamily="18" charset="0"/>
                          </a:rPr>
                        </m:ctrlPr>
                      </m:dPr>
                      <m:e>
                        <m:r>
                          <a:rPr lang="fr-CH" b="0" i="1" smtClean="0">
                            <a:highlight>
                              <a:srgbClr val="FF0000"/>
                            </a:highlight>
                            <a:latin typeface="Cambria Math" panose="02040503050406030204" pitchFamily="18" charset="0"/>
                          </a:rPr>
                          <m:t>𝑛</m:t>
                        </m:r>
                      </m:e>
                    </m:d>
                    <m:r>
                      <a:rPr lang="fr-CH" b="0" i="1" smtClean="0">
                        <a:highlight>
                          <a:srgbClr val="FF0000"/>
                        </a:highlight>
                        <a:latin typeface="Cambria Math" panose="02040503050406030204" pitchFamily="18" charset="0"/>
                      </a:rPr>
                      <m:t>)</m:t>
                    </m:r>
                  </m:oMath>
                </a14:m>
                <a:endParaRPr lang="fr-FR" dirty="0">
                  <a:highlight>
                    <a:srgbClr val="FF0000"/>
                  </a:highlight>
                </a:endParaRPr>
              </a:p>
            </p:txBody>
          </p:sp>
        </mc:Choice>
        <mc:Fallback>
          <p:sp>
            <p:nvSpPr>
              <p:cNvPr id="2" name="Espace réservé du contenu 1">
                <a:extLst>
                  <a:ext uri="{FF2B5EF4-FFF2-40B4-BE49-F238E27FC236}">
                    <a16:creationId xmlns:a16="http://schemas.microsoft.com/office/drawing/2014/main" id="{3C04D4F0-9F00-D043-B80F-52268AB0057D}"/>
                  </a:ext>
                </a:extLst>
              </p:cNvPr>
              <p:cNvSpPr>
                <a:spLocks noGrp="1" noRot="1" noChangeAspect="1" noMove="1" noResize="1" noEditPoints="1" noAdjustHandles="1" noChangeArrowheads="1" noChangeShapeType="1" noTextEdit="1"/>
              </p:cNvSpPr>
              <p:nvPr>
                <p:ph idx="1"/>
              </p:nvPr>
            </p:nvSpPr>
            <p:spPr>
              <a:xfrm>
                <a:off x="904875" y="989947"/>
                <a:ext cx="7726363" cy="3876514"/>
              </a:xfrm>
              <a:blipFill>
                <a:blip r:embed="rId2"/>
                <a:stretch>
                  <a:fillRect t="-1730" b="-629"/>
                </a:stretch>
              </a:blipFill>
            </p:spPr>
            <p:txBody>
              <a:bodyPr/>
              <a:lstStyle/>
              <a:p>
                <a:r>
                  <a:rPr lang="fr-CH">
                    <a:noFill/>
                  </a:rPr>
                  <a:t> </a:t>
                </a:r>
              </a:p>
            </p:txBody>
          </p:sp>
        </mc:Fallback>
      </mc:AlternateContent>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a:xfrm>
            <a:off x="904875" y="131032"/>
            <a:ext cx="6168278" cy="635749"/>
          </a:xfrm>
        </p:spPr>
        <p:txBody>
          <a:bodyPr/>
          <a:lstStyle/>
          <a:p>
            <a:r>
              <a:rPr lang="fr-FR" dirty="0"/>
              <a:t>For the future</a:t>
            </a:r>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p:txBody>
          <a:bodyPr/>
          <a:lstStyle/>
          <a:p>
            <a:fld id="{E1E1CD7C-2161-7D43-862E-CE4C333CD873}" type="slidenum">
              <a:rPr lang="fr-FR" smtClean="0"/>
              <a:pPr/>
              <a:t>17</a:t>
            </a:fld>
            <a:endParaRPr lang="fr-FR" dirty="0"/>
          </a:p>
        </p:txBody>
      </p:sp>
      <p:pic>
        <p:nvPicPr>
          <p:cNvPr id="4" name="Image 3">
            <a:extLst>
              <a:ext uri="{FF2B5EF4-FFF2-40B4-BE49-F238E27FC236}">
                <a16:creationId xmlns:a16="http://schemas.microsoft.com/office/drawing/2014/main" id="{EDB66225-9B2B-BA4E-5626-6EFFD3AFF61B}"/>
              </a:ext>
            </a:extLst>
          </p:cNvPr>
          <p:cNvPicPr>
            <a:picLocks noChangeAspect="1"/>
          </p:cNvPicPr>
          <p:nvPr/>
        </p:nvPicPr>
        <p:blipFill>
          <a:blip r:embed="rId3"/>
          <a:stretch>
            <a:fillRect/>
          </a:stretch>
        </p:blipFill>
        <p:spPr>
          <a:xfrm>
            <a:off x="6915234" y="277039"/>
            <a:ext cx="1897071" cy="3911320"/>
          </a:xfrm>
          <a:prstGeom prst="rect">
            <a:avLst/>
          </a:prstGeom>
        </p:spPr>
      </p:pic>
    </p:spTree>
    <p:extLst>
      <p:ext uri="{BB962C8B-B14F-4D97-AF65-F5344CB8AC3E}">
        <p14:creationId xmlns:p14="http://schemas.microsoft.com/office/powerpoint/2010/main" val="2168277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C04D4F0-9F00-D043-B80F-52268AB0057D}"/>
              </a:ext>
            </a:extLst>
          </p:cNvPr>
          <p:cNvSpPr>
            <a:spLocks noGrp="1"/>
          </p:cNvSpPr>
          <p:nvPr>
            <p:ph idx="1"/>
          </p:nvPr>
        </p:nvSpPr>
        <p:spPr>
          <a:xfrm>
            <a:off x="904875" y="878363"/>
            <a:ext cx="7726363" cy="3980507"/>
          </a:xfrm>
        </p:spPr>
        <p:txBody>
          <a:bodyPr>
            <a:normAutofit fontScale="92500" lnSpcReduction="20000"/>
          </a:bodyPr>
          <a:lstStyle/>
          <a:p>
            <a:r>
              <a:rPr lang="fr-FR" b="1" dirty="0"/>
              <a:t>Goal of the </a:t>
            </a:r>
            <a:r>
              <a:rPr lang="fr-FR" b="1" dirty="0" err="1"/>
              <a:t>algorithm</a:t>
            </a:r>
            <a:r>
              <a:rPr lang="fr-FR" dirty="0"/>
              <a:t>: </a:t>
            </a:r>
            <a:br>
              <a:rPr lang="fr-FR" dirty="0"/>
            </a:br>
            <a:r>
              <a:rPr lang="fr-FR" dirty="0" err="1"/>
              <a:t>Separately</a:t>
            </a:r>
            <a:r>
              <a:rPr lang="fr-FR" dirty="0"/>
              <a:t> </a:t>
            </a:r>
            <a:r>
              <a:rPr lang="fr-FR" dirty="0" err="1"/>
              <a:t>identify</a:t>
            </a:r>
            <a:r>
              <a:rPr lang="fr-FR" dirty="0"/>
              <a:t> Doppler and spectral-</a:t>
            </a:r>
            <a:r>
              <a:rPr lang="fr-FR" dirty="0" err="1"/>
              <a:t>shape</a:t>
            </a:r>
            <a:r>
              <a:rPr lang="fr-FR" dirty="0"/>
              <a:t> modulations.</a:t>
            </a:r>
          </a:p>
          <a:p>
            <a:r>
              <a:rPr lang="fr-FR" b="1" dirty="0" err="1"/>
              <a:t>Results</a:t>
            </a:r>
            <a:r>
              <a:rPr lang="fr-FR" dirty="0"/>
              <a:t>:</a:t>
            </a:r>
          </a:p>
          <a:p>
            <a:pPr lvl="1"/>
            <a:r>
              <a:rPr lang="fr-FR" dirty="0" err="1"/>
              <a:t>Avoid</a:t>
            </a:r>
            <a:r>
              <a:rPr lang="fr-FR" dirty="0"/>
              <a:t> </a:t>
            </a:r>
            <a:r>
              <a:rPr lang="fr-FR" dirty="0" err="1"/>
              <a:t>tellurics</a:t>
            </a:r>
            <a:endParaRPr lang="fr-FR" dirty="0"/>
          </a:p>
          <a:p>
            <a:pPr lvl="1"/>
            <a:r>
              <a:rPr lang="fr-FR" dirty="0"/>
              <a:t>Use </a:t>
            </a:r>
            <a:r>
              <a:rPr lang="fr-FR" dirty="0" err="1"/>
              <a:t>wavelength</a:t>
            </a:r>
            <a:r>
              <a:rPr lang="fr-FR" dirty="0"/>
              <a:t> ranges of ~100-200 angströms </a:t>
            </a:r>
            <a:r>
              <a:rPr lang="fr-FR" dirty="0" err="1"/>
              <a:t>is</a:t>
            </a:r>
            <a:r>
              <a:rPr lang="fr-FR" dirty="0"/>
              <a:t> </a:t>
            </a:r>
            <a:r>
              <a:rPr lang="fr-FR" dirty="0" err="1"/>
              <a:t>enough</a:t>
            </a:r>
            <a:r>
              <a:rPr lang="fr-FR" dirty="0"/>
              <a:t> </a:t>
            </a:r>
            <a:r>
              <a:rPr lang="fr-FR" dirty="0" err="1"/>
              <a:t>with</a:t>
            </a:r>
            <a:r>
              <a:rPr lang="fr-FR" dirty="0"/>
              <a:t> original </a:t>
            </a:r>
            <a:r>
              <a:rPr lang="fr-FR" dirty="0" err="1"/>
              <a:t>preprocessing</a:t>
            </a:r>
            <a:r>
              <a:rPr lang="fr-FR" dirty="0"/>
              <a:t>.</a:t>
            </a:r>
          </a:p>
          <a:p>
            <a:pPr lvl="1"/>
            <a:r>
              <a:rPr lang="fr-FR" dirty="0"/>
              <a:t>All </a:t>
            </a:r>
            <a:r>
              <a:rPr lang="fr-FR" dirty="0" err="1"/>
              <a:t>Hermes</a:t>
            </a:r>
            <a:r>
              <a:rPr lang="fr-FR" dirty="0"/>
              <a:t> </a:t>
            </a:r>
            <a:r>
              <a:rPr lang="fr-FR" dirty="0" err="1"/>
              <a:t>except</a:t>
            </a:r>
            <a:r>
              <a:rPr lang="fr-FR" dirty="0"/>
              <a:t> Polaris stars have </a:t>
            </a:r>
            <a:r>
              <a:rPr lang="fr-FR" dirty="0" err="1"/>
              <a:t>their</a:t>
            </a:r>
            <a:r>
              <a:rPr lang="fr-FR" dirty="0"/>
              <a:t> main </a:t>
            </a:r>
            <a:r>
              <a:rPr lang="fr-FR" dirty="0" err="1"/>
              <a:t>period</a:t>
            </a:r>
            <a:r>
              <a:rPr lang="fr-FR" dirty="0"/>
              <a:t> </a:t>
            </a:r>
            <a:r>
              <a:rPr lang="fr-FR" dirty="0" err="1"/>
              <a:t>found</a:t>
            </a:r>
            <a:r>
              <a:rPr lang="fr-FR" dirty="0"/>
              <a:t> </a:t>
            </a:r>
            <a:r>
              <a:rPr lang="fr-FR" dirty="0" err="1"/>
              <a:t>with</a:t>
            </a:r>
            <a:r>
              <a:rPr lang="fr-FR" dirty="0"/>
              <a:t> the </a:t>
            </a:r>
            <a:r>
              <a:rPr lang="fr-FR" dirty="0" err="1"/>
              <a:t>shape</a:t>
            </a:r>
            <a:r>
              <a:rPr lang="fr-FR" dirty="0"/>
              <a:t> </a:t>
            </a:r>
            <a:r>
              <a:rPr lang="fr-FR" dirty="0" err="1"/>
              <a:t>periodogram</a:t>
            </a:r>
            <a:r>
              <a:rPr lang="fr-FR" dirty="0"/>
              <a:t> at max power</a:t>
            </a:r>
          </a:p>
          <a:p>
            <a:pPr lvl="1"/>
            <a:r>
              <a:rPr lang="fr-FR" dirty="0"/>
              <a:t>For Coralie14, </a:t>
            </a:r>
            <a:r>
              <a:rPr lang="fr-FR" dirty="0" err="1"/>
              <a:t>only</a:t>
            </a:r>
            <a:r>
              <a:rPr lang="fr-FR" dirty="0"/>
              <a:t> R Cru, BG Cru and QZ </a:t>
            </a:r>
            <a:r>
              <a:rPr lang="fr-FR" dirty="0" err="1"/>
              <a:t>Nor</a:t>
            </a:r>
            <a:r>
              <a:rPr lang="fr-FR" dirty="0"/>
              <a:t> have </a:t>
            </a:r>
            <a:r>
              <a:rPr lang="fr-FR" dirty="0" err="1"/>
              <a:t>their</a:t>
            </a:r>
            <a:r>
              <a:rPr lang="fr-FR" dirty="0"/>
              <a:t> main </a:t>
            </a:r>
            <a:r>
              <a:rPr lang="fr-FR" dirty="0" err="1"/>
              <a:t>period</a:t>
            </a:r>
            <a:r>
              <a:rPr lang="fr-FR" dirty="0"/>
              <a:t> </a:t>
            </a:r>
            <a:r>
              <a:rPr lang="fr-FR" dirty="0" err="1"/>
              <a:t>found</a:t>
            </a:r>
            <a:r>
              <a:rPr lang="fr-FR" dirty="0"/>
              <a:t> </a:t>
            </a:r>
            <a:r>
              <a:rPr lang="fr-FR" dirty="0" err="1"/>
              <a:t>with</a:t>
            </a:r>
            <a:r>
              <a:rPr lang="fr-FR" dirty="0"/>
              <a:t> the </a:t>
            </a:r>
            <a:r>
              <a:rPr lang="fr-FR" dirty="0" err="1"/>
              <a:t>shape</a:t>
            </a:r>
            <a:r>
              <a:rPr lang="fr-FR" dirty="0"/>
              <a:t> </a:t>
            </a:r>
            <a:r>
              <a:rPr lang="fr-FR" dirty="0" err="1"/>
              <a:t>periodogram</a:t>
            </a:r>
            <a:r>
              <a:rPr lang="fr-FR" dirty="0"/>
              <a:t> at max power.</a:t>
            </a:r>
          </a:p>
          <a:p>
            <a:pPr lvl="1"/>
            <a:r>
              <a:rPr lang="fr-FR" dirty="0"/>
              <a:t>Shift </a:t>
            </a:r>
            <a:r>
              <a:rPr lang="fr-FR" dirty="0" err="1"/>
              <a:t>periodogram</a:t>
            </a:r>
            <a:r>
              <a:rPr lang="fr-FR" dirty="0"/>
              <a:t> </a:t>
            </a:r>
            <a:r>
              <a:rPr lang="fr-FR" dirty="0" err="1"/>
              <a:t>shouldn’t</a:t>
            </a:r>
            <a:r>
              <a:rPr lang="fr-FR" dirty="0"/>
              <a:t> show a </a:t>
            </a:r>
            <a:r>
              <a:rPr lang="fr-FR" dirty="0" err="1"/>
              <a:t>peak</a:t>
            </a:r>
            <a:r>
              <a:rPr lang="fr-FR" dirty="0"/>
              <a:t> at the </a:t>
            </a:r>
            <a:r>
              <a:rPr lang="fr-FR" dirty="0" err="1"/>
              <a:t>shape</a:t>
            </a:r>
            <a:r>
              <a:rPr lang="fr-FR" dirty="0"/>
              <a:t> </a:t>
            </a:r>
            <a:r>
              <a:rPr lang="fr-FR" dirty="0" err="1"/>
              <a:t>periodogram’s</a:t>
            </a:r>
            <a:r>
              <a:rPr lang="fr-FR" dirty="0"/>
              <a:t> </a:t>
            </a:r>
            <a:r>
              <a:rPr lang="fr-FR" dirty="0" err="1"/>
              <a:t>stellar</a:t>
            </a:r>
            <a:r>
              <a:rPr lang="fr-FR" dirty="0"/>
              <a:t> pulsation </a:t>
            </a:r>
            <a:r>
              <a:rPr lang="fr-FR" dirty="0" err="1"/>
              <a:t>peaks</a:t>
            </a:r>
            <a:r>
              <a:rPr lang="fr-FR" dirty="0"/>
              <a:t> -&gt; </a:t>
            </a:r>
            <a:r>
              <a:rPr lang="fr-FR" dirty="0" err="1"/>
              <a:t>could</a:t>
            </a:r>
            <a:r>
              <a:rPr lang="fr-FR" dirty="0"/>
              <a:t> </a:t>
            </a:r>
            <a:r>
              <a:rPr lang="fr-FR" dirty="0" err="1"/>
              <a:t>be</a:t>
            </a:r>
            <a:r>
              <a:rPr lang="fr-FR" dirty="0"/>
              <a:t> a </a:t>
            </a:r>
            <a:r>
              <a:rPr lang="fr-FR" dirty="0" err="1"/>
              <a:t>way</a:t>
            </a:r>
            <a:r>
              <a:rPr lang="fr-FR" dirty="0"/>
              <a:t> to know if the </a:t>
            </a:r>
            <a:r>
              <a:rPr lang="fr-FR" dirty="0" err="1"/>
              <a:t>RVs</a:t>
            </a:r>
            <a:r>
              <a:rPr lang="fr-FR" dirty="0"/>
              <a:t> a </a:t>
            </a:r>
            <a:r>
              <a:rPr lang="fr-FR" dirty="0" err="1"/>
              <a:t>accurately</a:t>
            </a:r>
            <a:r>
              <a:rPr lang="fr-FR" dirty="0"/>
              <a:t> </a:t>
            </a:r>
            <a:r>
              <a:rPr lang="fr-FR" dirty="0" err="1"/>
              <a:t>measured</a:t>
            </a:r>
            <a:r>
              <a:rPr lang="fr-FR" dirty="0"/>
              <a:t>.</a:t>
            </a:r>
          </a:p>
          <a:p>
            <a:r>
              <a:rPr lang="fr-FR" b="1" dirty="0"/>
              <a:t>Questions on </a:t>
            </a:r>
            <a:r>
              <a:rPr lang="fr-FR" b="1" dirty="0" err="1"/>
              <a:t>my</a:t>
            </a:r>
            <a:r>
              <a:rPr lang="fr-FR" b="1" dirty="0"/>
              <a:t> </a:t>
            </a:r>
            <a:r>
              <a:rPr lang="fr-FR" b="1" dirty="0" err="1"/>
              <a:t>mind</a:t>
            </a:r>
            <a:r>
              <a:rPr lang="fr-FR" dirty="0"/>
              <a:t>:</a:t>
            </a:r>
          </a:p>
          <a:p>
            <a:pPr lvl="1"/>
            <a:r>
              <a:rPr lang="fr-FR" dirty="0" err="1"/>
              <a:t>Does</a:t>
            </a:r>
            <a:r>
              <a:rPr lang="fr-FR" dirty="0"/>
              <a:t> </a:t>
            </a:r>
            <a:r>
              <a:rPr lang="fr-FR" dirty="0" err="1"/>
              <a:t>this</a:t>
            </a:r>
            <a:r>
              <a:rPr lang="fr-FR" dirty="0"/>
              <a:t> shift </a:t>
            </a:r>
            <a:r>
              <a:rPr lang="fr-FR" dirty="0" err="1"/>
              <a:t>problem</a:t>
            </a:r>
            <a:r>
              <a:rPr lang="fr-FR" dirty="0"/>
              <a:t> pose a </a:t>
            </a:r>
            <a:r>
              <a:rPr lang="fr-FR" dirty="0" err="1"/>
              <a:t>problem</a:t>
            </a:r>
            <a:r>
              <a:rPr lang="fr-FR" dirty="0"/>
              <a:t> to </a:t>
            </a:r>
            <a:r>
              <a:rPr lang="fr-FR" dirty="0" err="1"/>
              <a:t>finding</a:t>
            </a:r>
            <a:r>
              <a:rPr lang="fr-FR" dirty="0"/>
              <a:t> orbital </a:t>
            </a:r>
            <a:r>
              <a:rPr lang="fr-FR" dirty="0" err="1"/>
              <a:t>companions</a:t>
            </a:r>
            <a:r>
              <a:rPr lang="fr-FR" dirty="0"/>
              <a:t>?</a:t>
            </a:r>
          </a:p>
          <a:p>
            <a:pPr lvl="1"/>
            <a:r>
              <a:rPr lang="fr-FR" dirty="0" err="1"/>
              <a:t>Does</a:t>
            </a:r>
            <a:r>
              <a:rPr lang="fr-FR" dirty="0"/>
              <a:t> </a:t>
            </a:r>
            <a:r>
              <a:rPr lang="fr-FR" dirty="0" err="1"/>
              <a:t>it</a:t>
            </a:r>
            <a:r>
              <a:rPr lang="fr-FR" dirty="0"/>
              <a:t> </a:t>
            </a:r>
            <a:r>
              <a:rPr lang="fr-FR" dirty="0" err="1"/>
              <a:t>make</a:t>
            </a:r>
            <a:r>
              <a:rPr lang="fr-FR" dirty="0"/>
              <a:t> the </a:t>
            </a:r>
            <a:r>
              <a:rPr lang="fr-FR" dirty="0" err="1"/>
              <a:t>shape</a:t>
            </a:r>
            <a:r>
              <a:rPr lang="fr-FR" dirty="0"/>
              <a:t> </a:t>
            </a:r>
            <a:r>
              <a:rPr lang="fr-FR" dirty="0" err="1"/>
              <a:t>periodogram</a:t>
            </a:r>
            <a:r>
              <a:rPr lang="fr-FR" dirty="0"/>
              <a:t> </a:t>
            </a:r>
            <a:r>
              <a:rPr lang="fr-FR" dirty="0" err="1"/>
              <a:t>less</a:t>
            </a:r>
            <a:r>
              <a:rPr lang="fr-FR" dirty="0"/>
              <a:t> efficient?</a:t>
            </a:r>
          </a:p>
          <a:p>
            <a:pPr lvl="1"/>
            <a:r>
              <a:rPr lang="fr-FR" dirty="0" err="1"/>
              <a:t>Why</a:t>
            </a:r>
            <a:r>
              <a:rPr lang="fr-FR" dirty="0"/>
              <a:t> </a:t>
            </a:r>
            <a:r>
              <a:rPr lang="fr-FR" dirty="0" err="1"/>
              <a:t>does</a:t>
            </a:r>
            <a:r>
              <a:rPr lang="fr-FR" dirty="0"/>
              <a:t> BG </a:t>
            </a:r>
            <a:r>
              <a:rPr lang="fr-FR" dirty="0" err="1"/>
              <a:t>Cru’s</a:t>
            </a:r>
            <a:r>
              <a:rPr lang="fr-FR" dirty="0"/>
              <a:t> second </a:t>
            </a:r>
            <a:r>
              <a:rPr lang="fr-FR" dirty="0" err="1"/>
              <a:t>periodicity</a:t>
            </a:r>
            <a:r>
              <a:rPr lang="fr-FR" dirty="0"/>
              <a:t> show a </a:t>
            </a:r>
            <a:r>
              <a:rPr lang="fr-FR" dirty="0" err="1"/>
              <a:t>hole</a:t>
            </a:r>
            <a:r>
              <a:rPr lang="fr-FR" dirty="0"/>
              <a:t> in the shift </a:t>
            </a:r>
            <a:r>
              <a:rPr lang="fr-FR" dirty="0" err="1"/>
              <a:t>periodogram</a:t>
            </a:r>
            <a:r>
              <a:rPr lang="fr-FR" dirty="0"/>
              <a:t> and </a:t>
            </a:r>
            <a:r>
              <a:rPr lang="fr-FR" dirty="0" err="1"/>
              <a:t>its</a:t>
            </a:r>
            <a:r>
              <a:rPr lang="fr-FR" dirty="0"/>
              <a:t> main </a:t>
            </a:r>
            <a:r>
              <a:rPr lang="fr-FR" dirty="0" err="1"/>
              <a:t>periodicity</a:t>
            </a:r>
            <a:r>
              <a:rPr lang="fr-FR" dirty="0"/>
              <a:t> </a:t>
            </a:r>
            <a:r>
              <a:rPr lang="fr-FR" dirty="0" err="1"/>
              <a:t>don’t</a:t>
            </a:r>
            <a:r>
              <a:rPr lang="fr-FR" dirty="0"/>
              <a:t> </a:t>
            </a:r>
            <a:r>
              <a:rPr lang="fr-FR" dirty="0" err="1"/>
              <a:t>even</a:t>
            </a:r>
            <a:r>
              <a:rPr lang="fr-FR" dirty="0"/>
              <a:t> </a:t>
            </a:r>
            <a:r>
              <a:rPr lang="fr-FR" dirty="0" err="1"/>
              <a:t>though</a:t>
            </a:r>
            <a:r>
              <a:rPr lang="fr-FR" dirty="0"/>
              <a:t> </a:t>
            </a:r>
            <a:r>
              <a:rPr lang="fr-FR" dirty="0" err="1"/>
              <a:t>it</a:t>
            </a:r>
            <a:r>
              <a:rPr lang="fr-FR" dirty="0"/>
              <a:t> has a </a:t>
            </a:r>
            <a:r>
              <a:rPr lang="fr-FR" dirty="0" err="1"/>
              <a:t>higher</a:t>
            </a:r>
            <a:r>
              <a:rPr lang="fr-FR" dirty="0"/>
              <a:t> power?</a:t>
            </a:r>
          </a:p>
          <a:p>
            <a:pPr lvl="1"/>
            <a:r>
              <a:rPr lang="fr-FR" dirty="0" err="1"/>
              <a:t>Why</a:t>
            </a:r>
            <a:r>
              <a:rPr lang="fr-FR" dirty="0"/>
              <a:t> </a:t>
            </a:r>
            <a:r>
              <a:rPr lang="fr-FR" dirty="0" err="1"/>
              <a:t>is</a:t>
            </a:r>
            <a:r>
              <a:rPr lang="fr-FR" dirty="0"/>
              <a:t> ASAS’ </a:t>
            </a:r>
            <a:r>
              <a:rPr lang="fr-FR" dirty="0" err="1"/>
              <a:t>shape</a:t>
            </a:r>
            <a:r>
              <a:rPr lang="fr-FR" dirty="0"/>
              <a:t> </a:t>
            </a:r>
            <a:r>
              <a:rPr lang="fr-FR" dirty="0" err="1"/>
              <a:t>periodogram</a:t>
            </a:r>
            <a:r>
              <a:rPr lang="fr-FR" dirty="0"/>
              <a:t> flat?</a:t>
            </a:r>
          </a:p>
          <a:p>
            <a:pPr lvl="1"/>
            <a:r>
              <a:rPr lang="fr-FR" dirty="0"/>
              <a:t>Polaris/BG Cru/</a:t>
            </a:r>
            <a:r>
              <a:rPr lang="fr-FR" dirty="0" err="1"/>
              <a:t>zetGem</a:t>
            </a:r>
            <a:r>
              <a:rPr lang="fr-FR" dirty="0"/>
              <a:t>: </a:t>
            </a:r>
            <a:r>
              <a:rPr lang="fr-FR" dirty="0" err="1"/>
              <a:t>upward</a:t>
            </a:r>
            <a:r>
              <a:rPr lang="fr-FR" dirty="0"/>
              <a:t>, </a:t>
            </a:r>
            <a:r>
              <a:rPr lang="fr-FR" dirty="0" err="1"/>
              <a:t>downward</a:t>
            </a:r>
            <a:r>
              <a:rPr lang="fr-FR" dirty="0"/>
              <a:t> trend.</a:t>
            </a:r>
          </a:p>
          <a:p>
            <a:pPr lvl="1"/>
            <a:endParaRPr lang="fr-FR" dirty="0"/>
          </a:p>
        </p:txBody>
      </p:sp>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p:txBody>
          <a:bodyPr/>
          <a:lstStyle/>
          <a:p>
            <a:r>
              <a:rPr lang="fr-FR" dirty="0"/>
              <a:t>Conclusion</a:t>
            </a:r>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p:txBody>
          <a:bodyPr/>
          <a:lstStyle/>
          <a:p>
            <a:fld id="{E1E1CD7C-2161-7D43-862E-CE4C333CD873}" type="slidenum">
              <a:rPr lang="fr-FR" smtClean="0"/>
              <a:pPr/>
              <a:t>18</a:t>
            </a:fld>
            <a:endParaRPr lang="fr-FR" dirty="0"/>
          </a:p>
        </p:txBody>
      </p:sp>
    </p:spTree>
    <p:extLst>
      <p:ext uri="{BB962C8B-B14F-4D97-AF65-F5344CB8AC3E}">
        <p14:creationId xmlns:p14="http://schemas.microsoft.com/office/powerpoint/2010/main" val="1039147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C04D4F0-9F00-D043-B80F-52268AB0057D}"/>
              </a:ext>
            </a:extLst>
          </p:cNvPr>
          <p:cNvSpPr>
            <a:spLocks noGrp="1"/>
          </p:cNvSpPr>
          <p:nvPr>
            <p:ph idx="1"/>
          </p:nvPr>
        </p:nvSpPr>
        <p:spPr>
          <a:xfrm>
            <a:off x="904875" y="1111624"/>
            <a:ext cx="7726363" cy="3838836"/>
          </a:xfrm>
        </p:spPr>
        <p:txBody>
          <a:bodyPr>
            <a:normAutofit lnSpcReduction="10000"/>
          </a:bodyPr>
          <a:lstStyle/>
          <a:p>
            <a:r>
              <a:rPr lang="fr-FR" dirty="0">
                <a:solidFill>
                  <a:schemeClr val="accent1">
                    <a:lumMod val="75000"/>
                  </a:schemeClr>
                </a:solidFill>
              </a:rPr>
              <a:t>A. </a:t>
            </a:r>
            <a:r>
              <a:rPr lang="fr-FR" dirty="0" err="1">
                <a:solidFill>
                  <a:schemeClr val="accent1">
                    <a:lumMod val="75000"/>
                  </a:schemeClr>
                </a:solidFill>
              </a:rPr>
              <a:t>Binnenfeld</a:t>
            </a:r>
            <a:r>
              <a:rPr lang="fr-FR" dirty="0">
                <a:solidFill>
                  <a:schemeClr val="accent1">
                    <a:lumMod val="75000"/>
                  </a:schemeClr>
                </a:solidFill>
              </a:rPr>
              <a:t>, S. </a:t>
            </a:r>
            <a:r>
              <a:rPr lang="fr-FR" dirty="0" err="1">
                <a:solidFill>
                  <a:schemeClr val="accent1">
                    <a:lumMod val="75000"/>
                  </a:schemeClr>
                </a:solidFill>
              </a:rPr>
              <a:t>Shahaf</a:t>
            </a:r>
            <a:r>
              <a:rPr lang="fr-FR" dirty="0">
                <a:solidFill>
                  <a:schemeClr val="accent1">
                    <a:lumMod val="75000"/>
                  </a:schemeClr>
                </a:solidFill>
              </a:rPr>
              <a:t>, R. I. Anderson and S. </a:t>
            </a:r>
            <a:r>
              <a:rPr lang="fr-FR" dirty="0" err="1">
                <a:solidFill>
                  <a:schemeClr val="accent1">
                    <a:lumMod val="75000"/>
                  </a:schemeClr>
                </a:solidFill>
              </a:rPr>
              <a:t>Zucker</a:t>
            </a:r>
            <a:r>
              <a:rPr lang="fr-FR" dirty="0">
                <a:solidFill>
                  <a:schemeClr val="accent1">
                    <a:lumMod val="75000"/>
                  </a:schemeClr>
                </a:solidFill>
              </a:rPr>
              <a:t>.</a:t>
            </a:r>
            <a:br>
              <a:rPr lang="fr-FR" dirty="0"/>
            </a:br>
            <a:r>
              <a:rPr lang="fr-FR" dirty="0"/>
              <a:t>New </a:t>
            </a:r>
            <a:r>
              <a:rPr lang="fr-FR" dirty="0" err="1"/>
              <a:t>Periodograms</a:t>
            </a:r>
            <a:r>
              <a:rPr lang="fr-FR" dirty="0"/>
              <a:t> </a:t>
            </a:r>
            <a:r>
              <a:rPr lang="fr-FR" dirty="0" err="1"/>
              <a:t>Separating</a:t>
            </a:r>
            <a:r>
              <a:rPr lang="fr-FR" dirty="0"/>
              <a:t> Orbital Radial </a:t>
            </a:r>
            <a:r>
              <a:rPr lang="fr-FR" dirty="0" err="1"/>
              <a:t>Velocities</a:t>
            </a:r>
            <a:r>
              <a:rPr lang="fr-FR" dirty="0"/>
              <a:t> and Spectral Shape Variations.</a:t>
            </a:r>
            <a:br>
              <a:rPr lang="fr-FR" dirty="0"/>
            </a:br>
            <a:r>
              <a:rPr lang="fr-FR" i="1" dirty="0">
                <a:solidFill>
                  <a:schemeClr val="accent1">
                    <a:lumMod val="75000"/>
                  </a:schemeClr>
                </a:solidFill>
              </a:rPr>
              <a:t>A&amp;A 659 A189 (2022)</a:t>
            </a:r>
          </a:p>
          <a:p>
            <a:r>
              <a:rPr lang="fr-FR" dirty="0">
                <a:solidFill>
                  <a:schemeClr val="accent1">
                    <a:lumMod val="75000"/>
                  </a:schemeClr>
                </a:solidFill>
              </a:rPr>
              <a:t>J. T. </a:t>
            </a:r>
            <a:r>
              <a:rPr lang="fr-FR" dirty="0" err="1">
                <a:solidFill>
                  <a:schemeClr val="accent1">
                    <a:lumMod val="75000"/>
                  </a:schemeClr>
                </a:solidFill>
              </a:rPr>
              <a:t>VanderPlas</a:t>
            </a:r>
            <a:r>
              <a:rPr lang="fr-FR" dirty="0">
                <a:solidFill>
                  <a:schemeClr val="accent1">
                    <a:lumMod val="75000"/>
                  </a:schemeClr>
                </a:solidFill>
              </a:rPr>
              <a:t>.</a:t>
            </a:r>
            <a:br>
              <a:rPr lang="fr-FR" dirty="0">
                <a:solidFill>
                  <a:schemeClr val="accent1">
                    <a:lumMod val="75000"/>
                  </a:schemeClr>
                </a:solidFill>
              </a:rPr>
            </a:br>
            <a:r>
              <a:rPr lang="fr-FR" dirty="0" err="1"/>
              <a:t>Understanding</a:t>
            </a:r>
            <a:r>
              <a:rPr lang="fr-FR" dirty="0"/>
              <a:t> the </a:t>
            </a:r>
            <a:r>
              <a:rPr lang="fr-FR" dirty="0" err="1"/>
              <a:t>Lomb-Scargle</a:t>
            </a:r>
            <a:r>
              <a:rPr lang="fr-FR" dirty="0"/>
              <a:t> </a:t>
            </a:r>
            <a:r>
              <a:rPr lang="fr-FR" dirty="0" err="1"/>
              <a:t>Periodogram</a:t>
            </a:r>
            <a:r>
              <a:rPr lang="fr-FR" dirty="0"/>
              <a:t>.</a:t>
            </a:r>
            <a:br>
              <a:rPr lang="fr-FR" dirty="0"/>
            </a:br>
            <a:r>
              <a:rPr lang="fr-FR" i="1" dirty="0" err="1">
                <a:solidFill>
                  <a:schemeClr val="accent1">
                    <a:lumMod val="75000"/>
                  </a:schemeClr>
                </a:solidFill>
              </a:rPr>
              <a:t>ApJS</a:t>
            </a:r>
            <a:r>
              <a:rPr lang="fr-FR" i="1" dirty="0">
                <a:solidFill>
                  <a:schemeClr val="accent1">
                    <a:lumMod val="75000"/>
                  </a:schemeClr>
                </a:solidFill>
              </a:rPr>
              <a:t> 236 16 (2018)</a:t>
            </a:r>
          </a:p>
          <a:p>
            <a:r>
              <a:rPr lang="fr-FR" dirty="0">
                <a:solidFill>
                  <a:schemeClr val="accent1">
                    <a:lumMod val="75000"/>
                  </a:schemeClr>
                </a:solidFill>
              </a:rPr>
              <a:t>R. I. Anderson, G. Viviani et al.</a:t>
            </a:r>
            <a:br>
              <a:rPr lang="fr-FR" dirty="0">
                <a:solidFill>
                  <a:schemeClr val="accent1">
                    <a:lumMod val="75000"/>
                  </a:schemeClr>
                </a:solidFill>
              </a:rPr>
            </a:br>
            <a:r>
              <a:rPr lang="fr-FR" dirty="0"/>
              <a:t>VELOCE I. High-</a:t>
            </a:r>
            <a:r>
              <a:rPr lang="fr-FR" dirty="0" err="1"/>
              <a:t>Precision</a:t>
            </a:r>
            <a:r>
              <a:rPr lang="fr-FR" dirty="0"/>
              <a:t> Radial </a:t>
            </a:r>
            <a:r>
              <a:rPr lang="fr-FR" dirty="0" err="1"/>
              <a:t>Velocities</a:t>
            </a:r>
            <a:r>
              <a:rPr lang="fr-FR" dirty="0"/>
              <a:t> of </a:t>
            </a:r>
            <a:r>
              <a:rPr lang="fr-FR" dirty="0" err="1"/>
              <a:t>Cepheids</a:t>
            </a:r>
            <a:r>
              <a:rPr lang="fr-FR" dirty="0"/>
              <a:t>.</a:t>
            </a:r>
            <a:br>
              <a:rPr lang="fr-FR" dirty="0">
                <a:solidFill>
                  <a:schemeClr val="accent1">
                    <a:lumMod val="75000"/>
                  </a:schemeClr>
                </a:solidFill>
              </a:rPr>
            </a:br>
            <a:r>
              <a:rPr lang="fr-FR" i="1" dirty="0">
                <a:solidFill>
                  <a:schemeClr val="accent1">
                    <a:lumMod val="75000"/>
                  </a:schemeClr>
                </a:solidFill>
              </a:rPr>
              <a:t>[</a:t>
            </a:r>
            <a:r>
              <a:rPr lang="fr-FR" i="1" dirty="0" err="1">
                <a:solidFill>
                  <a:schemeClr val="accent1">
                    <a:lumMod val="75000"/>
                  </a:schemeClr>
                </a:solidFill>
              </a:rPr>
              <a:t>Manuscript</a:t>
            </a:r>
            <a:r>
              <a:rPr lang="fr-FR" i="1" dirty="0">
                <a:solidFill>
                  <a:schemeClr val="accent1">
                    <a:lumMod val="75000"/>
                  </a:schemeClr>
                </a:solidFill>
              </a:rPr>
              <a:t> </a:t>
            </a:r>
            <a:r>
              <a:rPr lang="fr-FR" i="1" dirty="0" err="1">
                <a:solidFill>
                  <a:schemeClr val="accent1">
                    <a:lumMod val="75000"/>
                  </a:schemeClr>
                </a:solidFill>
              </a:rPr>
              <a:t>submitted</a:t>
            </a:r>
            <a:r>
              <a:rPr lang="fr-FR" i="1" dirty="0">
                <a:solidFill>
                  <a:schemeClr val="accent1">
                    <a:lumMod val="75000"/>
                  </a:schemeClr>
                </a:solidFill>
              </a:rPr>
              <a:t> for publication], IPHYS EPFL </a:t>
            </a:r>
            <a:r>
              <a:rPr lang="fr-FR" i="1" dirty="0" err="1">
                <a:solidFill>
                  <a:schemeClr val="accent1">
                    <a:lumMod val="75000"/>
                  </a:schemeClr>
                </a:solidFill>
              </a:rPr>
              <a:t>Switzerland</a:t>
            </a:r>
            <a:r>
              <a:rPr lang="fr-FR" i="1" dirty="0">
                <a:solidFill>
                  <a:schemeClr val="accent1">
                    <a:lumMod val="75000"/>
                  </a:schemeClr>
                </a:solidFill>
              </a:rPr>
              <a:t>.</a:t>
            </a:r>
            <a:endParaRPr lang="fr-FR" dirty="0">
              <a:solidFill>
                <a:schemeClr val="accent1">
                  <a:lumMod val="75000"/>
                </a:schemeClr>
              </a:solidFill>
            </a:endParaRPr>
          </a:p>
          <a:p>
            <a:r>
              <a:rPr lang="fr-FR" dirty="0">
                <a:solidFill>
                  <a:schemeClr val="accent1">
                    <a:lumMod val="75000"/>
                  </a:schemeClr>
                </a:solidFill>
              </a:rPr>
              <a:t>M. </a:t>
            </a:r>
            <a:r>
              <a:rPr lang="fr-FR" dirty="0" err="1">
                <a:solidFill>
                  <a:schemeClr val="accent1">
                    <a:lumMod val="75000"/>
                  </a:schemeClr>
                </a:solidFill>
              </a:rPr>
              <a:t>Cretignier</a:t>
            </a:r>
            <a:r>
              <a:rPr lang="fr-FR" dirty="0">
                <a:solidFill>
                  <a:schemeClr val="accent1">
                    <a:lumMod val="75000"/>
                  </a:schemeClr>
                </a:solidFill>
              </a:rPr>
              <a:t>, J. Francfort, X. </a:t>
            </a:r>
            <a:r>
              <a:rPr lang="fr-FR" dirty="0" err="1">
                <a:solidFill>
                  <a:schemeClr val="accent1">
                    <a:lumMod val="75000"/>
                  </a:schemeClr>
                </a:solidFill>
              </a:rPr>
              <a:t>Dumusque</a:t>
            </a:r>
            <a:r>
              <a:rPr lang="fr-FR" dirty="0">
                <a:solidFill>
                  <a:schemeClr val="accent1">
                    <a:lumMod val="75000"/>
                  </a:schemeClr>
                </a:solidFill>
              </a:rPr>
              <a:t>, R. </a:t>
            </a:r>
            <a:r>
              <a:rPr lang="fr-FR" dirty="0" err="1">
                <a:solidFill>
                  <a:schemeClr val="accent1">
                    <a:lumMod val="75000"/>
                  </a:schemeClr>
                </a:solidFill>
              </a:rPr>
              <a:t>Allart</a:t>
            </a:r>
            <a:r>
              <a:rPr lang="fr-FR" dirty="0">
                <a:solidFill>
                  <a:schemeClr val="accent1">
                    <a:lumMod val="75000"/>
                  </a:schemeClr>
                </a:solidFill>
              </a:rPr>
              <a:t> and F. Pepe.</a:t>
            </a:r>
            <a:br>
              <a:rPr lang="fr-FR" dirty="0">
                <a:solidFill>
                  <a:schemeClr val="accent1">
                    <a:lumMod val="75000"/>
                  </a:schemeClr>
                </a:solidFill>
              </a:rPr>
            </a:br>
            <a:r>
              <a:rPr lang="fr-FR" dirty="0"/>
              <a:t>RASSINE: Interactive Tool for </a:t>
            </a:r>
            <a:r>
              <a:rPr lang="fr-FR" dirty="0" err="1"/>
              <a:t>Normalising</a:t>
            </a:r>
            <a:r>
              <a:rPr lang="fr-FR" dirty="0"/>
              <a:t> </a:t>
            </a:r>
            <a:r>
              <a:rPr lang="fr-FR" dirty="0" err="1"/>
              <a:t>Stellar</a:t>
            </a:r>
            <a:r>
              <a:rPr lang="fr-FR" dirty="0"/>
              <a:t> </a:t>
            </a:r>
            <a:r>
              <a:rPr lang="fr-FR" dirty="0" err="1"/>
              <a:t>Spectra</a:t>
            </a:r>
            <a:r>
              <a:rPr lang="fr-FR" dirty="0"/>
              <a:t>.</a:t>
            </a:r>
            <a:br>
              <a:rPr lang="fr-FR" dirty="0">
                <a:solidFill>
                  <a:schemeClr val="accent1">
                    <a:lumMod val="75000"/>
                  </a:schemeClr>
                </a:solidFill>
              </a:rPr>
            </a:br>
            <a:r>
              <a:rPr lang="fr-FR" i="1" dirty="0">
                <a:solidFill>
                  <a:schemeClr val="accent1">
                    <a:lumMod val="75000"/>
                  </a:schemeClr>
                </a:solidFill>
              </a:rPr>
              <a:t>A&amp;A 640 A42 (2020)</a:t>
            </a:r>
            <a:br>
              <a:rPr lang="fr-FR" i="1" dirty="0"/>
            </a:br>
            <a:endParaRPr lang="fr-FR" dirty="0"/>
          </a:p>
        </p:txBody>
      </p:sp>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p:txBody>
          <a:bodyPr/>
          <a:lstStyle/>
          <a:p>
            <a:r>
              <a:rPr lang="fr-FR" dirty="0"/>
              <a:t>References</a:t>
            </a:r>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p:txBody>
          <a:bodyPr/>
          <a:lstStyle/>
          <a:p>
            <a:fld id="{E1E1CD7C-2161-7D43-862E-CE4C333CD873}" type="slidenum">
              <a:rPr lang="fr-FR" smtClean="0"/>
              <a:pPr/>
              <a:t>19</a:t>
            </a:fld>
            <a:endParaRPr lang="fr-FR" dirty="0"/>
          </a:p>
        </p:txBody>
      </p:sp>
    </p:spTree>
    <p:extLst>
      <p:ext uri="{BB962C8B-B14F-4D97-AF65-F5344CB8AC3E}">
        <p14:creationId xmlns:p14="http://schemas.microsoft.com/office/powerpoint/2010/main" val="1875112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descr="Une image contenant capture d’écran, carré&#10;&#10;Description générée automatiquement">
            <a:extLst>
              <a:ext uri="{FF2B5EF4-FFF2-40B4-BE49-F238E27FC236}">
                <a16:creationId xmlns:a16="http://schemas.microsoft.com/office/drawing/2014/main" id="{8D0CA64E-46C6-CE8C-1860-C743CB401706}"/>
              </a:ext>
            </a:extLst>
          </p:cNvPr>
          <p:cNvPicPr>
            <a:picLocks noGrp="1" noChangeAspect="1"/>
          </p:cNvPicPr>
          <p:nvPr>
            <p:ph idx="1"/>
          </p:nvPr>
        </p:nvPicPr>
        <p:blipFill>
          <a:blip r:embed="rId2"/>
          <a:stretch>
            <a:fillRect/>
          </a:stretch>
        </p:blipFill>
        <p:spPr>
          <a:xfrm>
            <a:off x="904874" y="2984320"/>
            <a:ext cx="2819920" cy="1910790"/>
          </a:xfrm>
        </p:spPr>
      </p:pic>
      <p:sp>
        <p:nvSpPr>
          <p:cNvPr id="3" name="Titre 2">
            <a:extLst>
              <a:ext uri="{FF2B5EF4-FFF2-40B4-BE49-F238E27FC236}">
                <a16:creationId xmlns:a16="http://schemas.microsoft.com/office/drawing/2014/main" id="{379791DD-6B77-49A8-E83F-8FF9FBE101B7}"/>
              </a:ext>
            </a:extLst>
          </p:cNvPr>
          <p:cNvSpPr>
            <a:spLocks noGrp="1"/>
          </p:cNvSpPr>
          <p:nvPr>
            <p:ph type="title"/>
          </p:nvPr>
        </p:nvSpPr>
        <p:spPr>
          <a:xfrm>
            <a:off x="904875" y="131032"/>
            <a:ext cx="7726363" cy="1072753"/>
          </a:xfrm>
        </p:spPr>
        <p:txBody>
          <a:bodyPr>
            <a:normAutofit/>
          </a:bodyPr>
          <a:lstStyle/>
          <a:p>
            <a:r>
              <a:rPr lang="fr-CH" dirty="0" err="1"/>
              <a:t>Context</a:t>
            </a:r>
            <a:r>
              <a:rPr lang="fr-CH" dirty="0"/>
              <a:t> I</a:t>
            </a:r>
            <a:br>
              <a:rPr lang="fr-CH" dirty="0"/>
            </a:br>
            <a:r>
              <a:rPr lang="fr-CH" dirty="0" err="1"/>
              <a:t>Period</a:t>
            </a:r>
            <a:r>
              <a:rPr lang="fr-CH" dirty="0"/>
              <a:t>, </a:t>
            </a:r>
            <a:r>
              <a:rPr lang="fr-CH" dirty="0" err="1"/>
              <a:t>Luminosity</a:t>
            </a:r>
            <a:r>
              <a:rPr lang="fr-CH" dirty="0"/>
              <a:t> and the Hubble Constant</a:t>
            </a:r>
          </a:p>
        </p:txBody>
      </p:sp>
      <p:sp>
        <p:nvSpPr>
          <p:cNvPr id="6" name="Espace réservé du numéro de diapositive 5">
            <a:extLst>
              <a:ext uri="{FF2B5EF4-FFF2-40B4-BE49-F238E27FC236}">
                <a16:creationId xmlns:a16="http://schemas.microsoft.com/office/drawing/2014/main" id="{D8D45B9F-5447-AB15-55B0-E27271F4B3EF}"/>
              </a:ext>
            </a:extLst>
          </p:cNvPr>
          <p:cNvSpPr>
            <a:spLocks noGrp="1"/>
          </p:cNvSpPr>
          <p:nvPr>
            <p:ph type="sldNum" sz="quarter" idx="12"/>
          </p:nvPr>
        </p:nvSpPr>
        <p:spPr/>
        <p:txBody>
          <a:bodyPr/>
          <a:lstStyle/>
          <a:p>
            <a:fld id="{E1E1CD7C-2161-7D43-862E-CE4C333CD873}" type="slidenum">
              <a:rPr lang="fr-FR" smtClean="0"/>
              <a:pPr/>
              <a:t>2</a:t>
            </a:fld>
            <a:endParaRPr lang="fr-FR" dirty="0"/>
          </a:p>
        </p:txBody>
      </p:sp>
      <p:pic>
        <p:nvPicPr>
          <p:cNvPr id="10" name="Image 9">
            <a:extLst>
              <a:ext uri="{FF2B5EF4-FFF2-40B4-BE49-F238E27FC236}">
                <a16:creationId xmlns:a16="http://schemas.microsoft.com/office/drawing/2014/main" id="{FF8F09E9-2484-EFB1-6D55-9D19C311A493}"/>
              </a:ext>
            </a:extLst>
          </p:cNvPr>
          <p:cNvPicPr>
            <a:picLocks noChangeAspect="1"/>
          </p:cNvPicPr>
          <p:nvPr/>
        </p:nvPicPr>
        <p:blipFill>
          <a:blip r:embed="rId3"/>
          <a:stretch>
            <a:fillRect/>
          </a:stretch>
        </p:blipFill>
        <p:spPr>
          <a:xfrm>
            <a:off x="5419207" y="1128503"/>
            <a:ext cx="3645516" cy="3058015"/>
          </a:xfrm>
          <a:prstGeom prst="rect">
            <a:avLst/>
          </a:prstGeom>
        </p:spPr>
      </p:pic>
      <p:sp>
        <p:nvSpPr>
          <p:cNvPr id="13" name="Espace réservé du contenu 1">
            <a:extLst>
              <a:ext uri="{FF2B5EF4-FFF2-40B4-BE49-F238E27FC236}">
                <a16:creationId xmlns:a16="http://schemas.microsoft.com/office/drawing/2014/main" id="{407C64BB-651A-F25C-B657-905F3F6C06C6}"/>
              </a:ext>
            </a:extLst>
          </p:cNvPr>
          <p:cNvSpPr txBox="1">
            <a:spLocks/>
          </p:cNvSpPr>
          <p:nvPr/>
        </p:nvSpPr>
        <p:spPr>
          <a:xfrm>
            <a:off x="904876" y="1203785"/>
            <a:ext cx="5047690" cy="1458733"/>
          </a:xfrm>
          <a:prstGeom prst="rect">
            <a:avLst/>
          </a:prstGeom>
        </p:spPr>
        <p:txBody>
          <a:bodyPr vert="horz" lIns="18000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dirty="0"/>
          </a:p>
          <a:p>
            <a:endParaRPr lang="fr-FR" dirty="0"/>
          </a:p>
        </p:txBody>
      </p:sp>
      <p:sp>
        <p:nvSpPr>
          <p:cNvPr id="15" name="Espace réservé du contenu 1">
            <a:extLst>
              <a:ext uri="{FF2B5EF4-FFF2-40B4-BE49-F238E27FC236}">
                <a16:creationId xmlns:a16="http://schemas.microsoft.com/office/drawing/2014/main" id="{1156E87C-BCD4-39AF-1EAD-19539C6FD01D}"/>
              </a:ext>
            </a:extLst>
          </p:cNvPr>
          <p:cNvSpPr txBox="1">
            <a:spLocks/>
          </p:cNvSpPr>
          <p:nvPr/>
        </p:nvSpPr>
        <p:spPr>
          <a:xfrm>
            <a:off x="530131" y="1219800"/>
            <a:ext cx="7726363" cy="1878759"/>
          </a:xfrm>
          <a:prstGeom prst="rect">
            <a:avLst/>
          </a:prstGeom>
        </p:spPr>
        <p:txBody>
          <a:bodyPr vert="horz" lIns="180000" tIns="45720" rIns="91440" bIns="45720" rtlCol="0">
            <a:normAutofit fontScale="92500" lnSpcReduction="20000"/>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b="1" dirty="0"/>
              <a:t>H</a:t>
            </a:r>
            <a:r>
              <a:rPr lang="fr-FR" b="1" baseline="-25000" dirty="0"/>
              <a:t>0</a:t>
            </a:r>
            <a:r>
              <a:rPr lang="fr-FR" b="1" dirty="0"/>
              <a:t>: </a:t>
            </a:r>
            <a:r>
              <a:rPr lang="fr-FR" dirty="0"/>
              <a:t>Local expansion rate of the </a:t>
            </a:r>
            <a:r>
              <a:rPr lang="fr-FR" dirty="0" err="1"/>
              <a:t>universe</a:t>
            </a:r>
            <a:endParaRPr lang="fr-FR" dirty="0"/>
          </a:p>
          <a:p>
            <a:pPr lvl="1"/>
            <a:r>
              <a:rPr lang="fr-FR" dirty="0"/>
              <a:t>How do </a:t>
            </a:r>
            <a:r>
              <a:rPr lang="fr-FR" dirty="0" err="1"/>
              <a:t>we</a:t>
            </a:r>
            <a:r>
              <a:rPr lang="fr-FR" dirty="0"/>
              <a:t> </a:t>
            </a:r>
            <a:r>
              <a:rPr lang="fr-FR" dirty="0" err="1"/>
              <a:t>compute</a:t>
            </a:r>
            <a:r>
              <a:rPr lang="fr-FR" dirty="0"/>
              <a:t> </a:t>
            </a:r>
            <a:r>
              <a:rPr lang="fr-FR" dirty="0" err="1"/>
              <a:t>it</a:t>
            </a:r>
            <a:r>
              <a:rPr lang="fr-FR" dirty="0"/>
              <a:t>: </a:t>
            </a:r>
            <a:r>
              <a:rPr lang="fr-FR" dirty="0" err="1"/>
              <a:t>early</a:t>
            </a:r>
            <a:r>
              <a:rPr lang="fr-FR" dirty="0"/>
              <a:t> vs </a:t>
            </a:r>
            <a:r>
              <a:rPr lang="fr-FR" dirty="0" err="1"/>
              <a:t>late</a:t>
            </a:r>
            <a:r>
              <a:rPr lang="fr-FR" dirty="0"/>
              <a:t> </a:t>
            </a:r>
            <a:r>
              <a:rPr lang="fr-FR" dirty="0" err="1"/>
              <a:t>universe</a:t>
            </a:r>
            <a:endParaRPr lang="fr-FR" dirty="0"/>
          </a:p>
          <a:p>
            <a:pPr lvl="1"/>
            <a:r>
              <a:rPr lang="fr-FR" dirty="0"/>
              <a:t>PL relation</a:t>
            </a:r>
          </a:p>
          <a:p>
            <a:r>
              <a:rPr lang="fr-FR" b="1" dirty="0"/>
              <a:t>Hubble tension</a:t>
            </a:r>
          </a:p>
          <a:p>
            <a:pPr lvl="1"/>
            <a:r>
              <a:rPr lang="fr-FR" dirty="0" err="1"/>
              <a:t>Early</a:t>
            </a:r>
            <a:r>
              <a:rPr lang="fr-FR" dirty="0"/>
              <a:t> </a:t>
            </a:r>
            <a:r>
              <a:rPr lang="fr-FR" dirty="0" err="1"/>
              <a:t>universe</a:t>
            </a:r>
            <a:r>
              <a:rPr lang="fr-FR" dirty="0"/>
              <a:t>: </a:t>
            </a:r>
            <a:r>
              <a:rPr lang="en-US" sz="1600" dirty="0"/>
              <a:t>67.4  ± 0.5 </a:t>
            </a:r>
            <a:r>
              <a:rPr lang="en-US" dirty="0"/>
              <a:t>[km/s/</a:t>
            </a:r>
            <a:r>
              <a:rPr lang="en-US" dirty="0" err="1"/>
              <a:t>Mpc</a:t>
            </a:r>
            <a:r>
              <a:rPr lang="en-US" dirty="0"/>
              <a:t>], </a:t>
            </a:r>
            <a:r>
              <a:rPr lang="en-US" sz="1300" dirty="0"/>
              <a:t>Planck (2018)</a:t>
            </a:r>
            <a:endParaRPr lang="fr-FR" sz="1300" dirty="0"/>
          </a:p>
          <a:p>
            <a:pPr lvl="1"/>
            <a:r>
              <a:rPr lang="fr-FR" dirty="0" err="1"/>
              <a:t>Late</a:t>
            </a:r>
            <a:r>
              <a:rPr lang="fr-FR" dirty="0"/>
              <a:t> </a:t>
            </a:r>
            <a:r>
              <a:rPr lang="fr-FR" dirty="0" err="1"/>
              <a:t>universe</a:t>
            </a:r>
            <a:r>
              <a:rPr lang="fr-FR" dirty="0"/>
              <a:t>: </a:t>
            </a:r>
            <a:r>
              <a:rPr lang="en-US" sz="1600" dirty="0"/>
              <a:t>73.04  ± 1.04 </a:t>
            </a:r>
            <a:r>
              <a:rPr lang="en-US" dirty="0"/>
              <a:t>[km/s/</a:t>
            </a:r>
            <a:r>
              <a:rPr lang="en-US" dirty="0" err="1"/>
              <a:t>Mpc</a:t>
            </a:r>
            <a:r>
              <a:rPr lang="en-US" dirty="0"/>
              <a:t>], </a:t>
            </a:r>
            <a:r>
              <a:rPr lang="en-US" sz="1300" dirty="0" err="1"/>
              <a:t>Riess</a:t>
            </a:r>
            <a:r>
              <a:rPr lang="en-US" sz="1300" dirty="0"/>
              <a:t> et al.(2022)</a:t>
            </a:r>
            <a:endParaRPr lang="fr-FR" sz="1300" dirty="0"/>
          </a:p>
          <a:p>
            <a:pPr lvl="1"/>
            <a:r>
              <a:rPr lang="fr-FR" dirty="0" err="1"/>
              <a:t>Two</a:t>
            </a:r>
            <a:r>
              <a:rPr lang="fr-FR" dirty="0"/>
              <a:t> possible causes: distance </a:t>
            </a:r>
            <a:r>
              <a:rPr lang="fr-FR" dirty="0" err="1"/>
              <a:t>measurements</a:t>
            </a:r>
            <a:br>
              <a:rPr lang="fr-FR" dirty="0"/>
            </a:br>
            <a:r>
              <a:rPr lang="fr-FR" dirty="0"/>
              <a:t>or </a:t>
            </a:r>
            <a:r>
              <a:rPr lang="fr-FR" dirty="0" err="1"/>
              <a:t>cosmological</a:t>
            </a:r>
            <a:r>
              <a:rPr lang="fr-FR" dirty="0"/>
              <a:t> model</a:t>
            </a:r>
          </a:p>
          <a:p>
            <a:endParaRPr lang="fr-FR" dirty="0"/>
          </a:p>
          <a:p>
            <a:endParaRPr lang="fr-FR" dirty="0"/>
          </a:p>
        </p:txBody>
      </p:sp>
      <p:sp>
        <p:nvSpPr>
          <p:cNvPr id="16" name="ZoneTexte 15">
            <a:extLst>
              <a:ext uri="{FF2B5EF4-FFF2-40B4-BE49-F238E27FC236}">
                <a16:creationId xmlns:a16="http://schemas.microsoft.com/office/drawing/2014/main" id="{2126D639-F479-B022-BBAE-90AB9DC3AF83}"/>
              </a:ext>
            </a:extLst>
          </p:cNvPr>
          <p:cNvSpPr txBox="1"/>
          <p:nvPr/>
        </p:nvSpPr>
        <p:spPr>
          <a:xfrm>
            <a:off x="7091082" y="4138340"/>
            <a:ext cx="2052918" cy="246221"/>
          </a:xfrm>
          <a:prstGeom prst="rect">
            <a:avLst/>
          </a:prstGeom>
          <a:noFill/>
        </p:spPr>
        <p:txBody>
          <a:bodyPr wrap="square" rtlCol="0">
            <a:spAutoFit/>
          </a:bodyPr>
          <a:lstStyle/>
          <a:p>
            <a:r>
              <a:rPr lang="fr-CH" sz="1000" dirty="0" err="1"/>
              <a:t>Credits</a:t>
            </a:r>
            <a:r>
              <a:rPr lang="fr-CH" sz="1000" dirty="0"/>
              <a:t>: Riess et al. (2023)</a:t>
            </a:r>
          </a:p>
        </p:txBody>
      </p:sp>
    </p:spTree>
    <p:extLst>
      <p:ext uri="{BB962C8B-B14F-4D97-AF65-F5344CB8AC3E}">
        <p14:creationId xmlns:p14="http://schemas.microsoft.com/office/powerpoint/2010/main" val="405607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79B171C8-E3FF-9207-2D21-2D2D4DAE730D}"/>
              </a:ext>
            </a:extLst>
          </p:cNvPr>
          <p:cNvPicPr>
            <a:picLocks noChangeAspect="1"/>
          </p:cNvPicPr>
          <p:nvPr/>
        </p:nvPicPr>
        <p:blipFill>
          <a:blip r:embed="rId2"/>
          <a:stretch>
            <a:fillRect/>
          </a:stretch>
        </p:blipFill>
        <p:spPr>
          <a:xfrm>
            <a:off x="199667" y="679130"/>
            <a:ext cx="8744666" cy="1988347"/>
          </a:xfrm>
          <a:prstGeom prst="rect">
            <a:avLst/>
          </a:prstGeom>
        </p:spPr>
      </p:pic>
      <p:pic>
        <p:nvPicPr>
          <p:cNvPr id="8" name="Espace réservé du contenu 7" descr="Une image contenant texte, diagramme, ligne, Tracé&#10;&#10;Description générée automatiquement">
            <a:extLst>
              <a:ext uri="{FF2B5EF4-FFF2-40B4-BE49-F238E27FC236}">
                <a16:creationId xmlns:a16="http://schemas.microsoft.com/office/drawing/2014/main" id="{519D0799-40B1-4AF4-2A60-FC9B001771B6}"/>
              </a:ext>
            </a:extLst>
          </p:cNvPr>
          <p:cNvPicPr>
            <a:picLocks noGrp="1" noChangeAspect="1"/>
          </p:cNvPicPr>
          <p:nvPr>
            <p:ph idx="1"/>
          </p:nvPr>
        </p:nvPicPr>
        <p:blipFill>
          <a:blip r:embed="rId3"/>
          <a:stretch>
            <a:fillRect/>
          </a:stretch>
        </p:blipFill>
        <p:spPr>
          <a:xfrm>
            <a:off x="2971800" y="2667477"/>
            <a:ext cx="3200399" cy="2388046"/>
          </a:xfrm>
        </p:spPr>
      </p:pic>
      <mc:AlternateContent xmlns:mc="http://schemas.openxmlformats.org/markup-compatibility/2006">
        <mc:Choice xmlns:a14="http://schemas.microsoft.com/office/drawing/2010/main" Requires="a14">
          <p:sp>
            <p:nvSpPr>
              <p:cNvPr id="3" name="Titre 2">
                <a:extLst>
                  <a:ext uri="{FF2B5EF4-FFF2-40B4-BE49-F238E27FC236}">
                    <a16:creationId xmlns:a16="http://schemas.microsoft.com/office/drawing/2014/main" id="{ACECE1ED-6DF3-EB5E-6BC9-B6F1BCBABCB3}"/>
                  </a:ext>
                </a:extLst>
              </p:cNvPr>
              <p:cNvSpPr>
                <a:spLocks noGrp="1"/>
              </p:cNvSpPr>
              <p:nvPr>
                <p:ph type="title"/>
              </p:nvPr>
            </p:nvSpPr>
            <p:spPr>
              <a:xfrm>
                <a:off x="904875" y="131033"/>
                <a:ext cx="5406278" cy="523392"/>
              </a:xfrm>
            </p:spPr>
            <p:txBody>
              <a:bodyPr anchor="t">
                <a:normAutofit fontScale="90000"/>
              </a:bodyPr>
              <a:lstStyle/>
              <a:p>
                <a:r>
                  <a:rPr lang="fr-CH" dirty="0"/>
                  <a:t>RR </a:t>
                </a:r>
                <a:r>
                  <a:rPr lang="fr-CH" dirty="0" err="1"/>
                  <a:t>Lyrae</a:t>
                </a:r>
                <a:r>
                  <a:rPr lang="fr-CH" dirty="0"/>
                  <a:t> </a:t>
                </a:r>
                <a:r>
                  <a:rPr lang="fr-CH" dirty="0" err="1"/>
                  <a:t>shockwaves</a:t>
                </a:r>
                <a:r>
                  <a:rPr lang="fr-CH" dirty="0"/>
                  <a:t> on </a:t>
                </a:r>
                <a14:m>
                  <m:oMath xmlns:m="http://schemas.openxmlformats.org/officeDocument/2006/math">
                    <m:sSub>
                      <m:sSubPr>
                        <m:ctrlPr>
                          <a:rPr lang="fr-CH" b="1" i="1" smtClean="0">
                            <a:latin typeface="Cambria Math" panose="02040503050406030204" pitchFamily="18" charset="0"/>
                          </a:rPr>
                        </m:ctrlPr>
                      </m:sSubPr>
                      <m:e>
                        <m:r>
                          <a:rPr lang="fr-CH" b="1" i="1" smtClean="0">
                            <a:latin typeface="Cambria Math" panose="02040503050406030204" pitchFamily="18" charset="0"/>
                          </a:rPr>
                          <m:t>𝑯</m:t>
                        </m:r>
                      </m:e>
                      <m:sub>
                        <m:r>
                          <a:rPr lang="fr-CH" b="1" i="1" smtClean="0">
                            <a:latin typeface="Cambria Math" panose="02040503050406030204" pitchFamily="18" charset="0"/>
                          </a:rPr>
                          <m:t>𝜷</m:t>
                        </m:r>
                      </m:sub>
                    </m:sSub>
                  </m:oMath>
                </a14:m>
                <a:endParaRPr lang="fr-CH" dirty="0"/>
              </a:p>
            </p:txBody>
          </p:sp>
        </mc:Choice>
        <mc:Fallback>
          <p:sp>
            <p:nvSpPr>
              <p:cNvPr id="3" name="Titre 2">
                <a:extLst>
                  <a:ext uri="{FF2B5EF4-FFF2-40B4-BE49-F238E27FC236}">
                    <a16:creationId xmlns:a16="http://schemas.microsoft.com/office/drawing/2014/main" id="{ACECE1ED-6DF3-EB5E-6BC9-B6F1BCBABCB3}"/>
                  </a:ext>
                </a:extLst>
              </p:cNvPr>
              <p:cNvSpPr>
                <a:spLocks noGrp="1" noRot="1" noChangeAspect="1" noMove="1" noResize="1" noEditPoints="1" noAdjustHandles="1" noChangeArrowheads="1" noChangeShapeType="1" noTextEdit="1"/>
              </p:cNvSpPr>
              <p:nvPr>
                <p:ph type="title"/>
              </p:nvPr>
            </p:nvSpPr>
            <p:spPr>
              <a:xfrm>
                <a:off x="904875" y="131033"/>
                <a:ext cx="5406278" cy="523392"/>
              </a:xfrm>
              <a:blipFill>
                <a:blip r:embed="rId4"/>
                <a:stretch>
                  <a:fillRect l="-789" t="-27907" b="-19767"/>
                </a:stretch>
              </a:blipFill>
            </p:spPr>
            <p:txBody>
              <a:bodyPr/>
              <a:lstStyle/>
              <a:p>
                <a:r>
                  <a:rPr lang="fr-CH">
                    <a:noFill/>
                  </a:rPr>
                  <a:t> </a:t>
                </a:r>
              </a:p>
            </p:txBody>
          </p:sp>
        </mc:Fallback>
      </mc:AlternateContent>
      <p:sp>
        <p:nvSpPr>
          <p:cNvPr id="6" name="Espace réservé du numéro de diapositive 5">
            <a:extLst>
              <a:ext uri="{FF2B5EF4-FFF2-40B4-BE49-F238E27FC236}">
                <a16:creationId xmlns:a16="http://schemas.microsoft.com/office/drawing/2014/main" id="{CE6C1511-B450-8DDA-84A5-34FD8BEEDBBF}"/>
              </a:ext>
            </a:extLst>
          </p:cNvPr>
          <p:cNvSpPr>
            <a:spLocks noGrp="1"/>
          </p:cNvSpPr>
          <p:nvPr>
            <p:ph type="sldNum" sz="quarter" idx="12"/>
          </p:nvPr>
        </p:nvSpPr>
        <p:spPr>
          <a:xfrm>
            <a:off x="8631238" y="195263"/>
            <a:ext cx="512762" cy="163552"/>
          </a:xfrm>
        </p:spPr>
        <p:txBody>
          <a:bodyPr anchor="t">
            <a:normAutofit/>
          </a:bodyPr>
          <a:lstStyle/>
          <a:p>
            <a:pPr>
              <a:spcAft>
                <a:spcPts val="600"/>
              </a:spcAft>
            </a:pPr>
            <a:fld id="{E1E1CD7C-2161-7D43-862E-CE4C333CD873}" type="slidenum">
              <a:rPr lang="fr-FR" smtClean="0"/>
              <a:pPr>
                <a:spcAft>
                  <a:spcPts val="600"/>
                </a:spcAft>
              </a:pPr>
              <a:t>20</a:t>
            </a:fld>
            <a:endParaRPr lang="fr-FR"/>
          </a:p>
        </p:txBody>
      </p:sp>
    </p:spTree>
    <p:extLst>
      <p:ext uri="{BB962C8B-B14F-4D97-AF65-F5344CB8AC3E}">
        <p14:creationId xmlns:p14="http://schemas.microsoft.com/office/powerpoint/2010/main" val="766398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9">
            <a:extLst>
              <a:ext uri="{FF2B5EF4-FFF2-40B4-BE49-F238E27FC236}">
                <a16:creationId xmlns:a16="http://schemas.microsoft.com/office/drawing/2014/main" id="{83D22736-C107-0445-4E46-9FC2543D595F}"/>
              </a:ext>
            </a:extLst>
          </p:cNvPr>
          <p:cNvPicPr>
            <a:picLocks noChangeAspect="1"/>
          </p:cNvPicPr>
          <p:nvPr/>
        </p:nvPicPr>
        <p:blipFill>
          <a:blip r:embed="rId3"/>
          <a:stretch>
            <a:fillRect/>
          </a:stretch>
        </p:blipFill>
        <p:spPr>
          <a:xfrm>
            <a:off x="5286437" y="1933908"/>
            <a:ext cx="3344802" cy="3031922"/>
          </a:xfrm>
          <a:prstGeom prst="rect">
            <a:avLst/>
          </a:prstGeom>
        </p:spPr>
      </p:pic>
      <p:sp>
        <p:nvSpPr>
          <p:cNvPr id="2" name="Espace réservé du contenu 1">
            <a:extLst>
              <a:ext uri="{FF2B5EF4-FFF2-40B4-BE49-F238E27FC236}">
                <a16:creationId xmlns:a16="http://schemas.microsoft.com/office/drawing/2014/main" id="{931A560D-31CD-39B3-FB9E-CD489E3DFC0D}"/>
              </a:ext>
            </a:extLst>
          </p:cNvPr>
          <p:cNvSpPr>
            <a:spLocks noGrp="1"/>
          </p:cNvSpPr>
          <p:nvPr>
            <p:ph idx="1"/>
          </p:nvPr>
        </p:nvSpPr>
        <p:spPr>
          <a:xfrm>
            <a:off x="582707" y="1236914"/>
            <a:ext cx="8175812" cy="3386772"/>
          </a:xfrm>
        </p:spPr>
        <p:txBody>
          <a:bodyPr/>
          <a:lstStyle/>
          <a:p>
            <a:r>
              <a:rPr lang="fr-CH" b="1" dirty="0"/>
              <a:t>Radial </a:t>
            </a:r>
            <a:r>
              <a:rPr lang="fr-CH" b="1" dirty="0" err="1"/>
              <a:t>velocity</a:t>
            </a:r>
            <a:r>
              <a:rPr lang="fr-CH" b="1" dirty="0"/>
              <a:t>(RV): </a:t>
            </a:r>
            <a:r>
              <a:rPr lang="fr-CH" dirty="0" err="1"/>
              <a:t>velocity</a:t>
            </a:r>
            <a:r>
              <a:rPr lang="fr-CH" dirty="0"/>
              <a:t> of a star to an observer </a:t>
            </a:r>
            <a:r>
              <a:rPr lang="fr-CH" dirty="0" err="1"/>
              <a:t>projected</a:t>
            </a:r>
            <a:r>
              <a:rPr lang="fr-CH" dirty="0"/>
              <a:t> on the line-of-</a:t>
            </a:r>
            <a:r>
              <a:rPr lang="fr-CH" dirty="0" err="1"/>
              <a:t>sight</a:t>
            </a:r>
            <a:r>
              <a:rPr lang="fr-CH" dirty="0"/>
              <a:t>.</a:t>
            </a:r>
          </a:p>
          <a:p>
            <a:pPr lvl="1"/>
            <a:r>
              <a:rPr lang="fr-CH" dirty="0"/>
              <a:t>Causes: orbital motion(~10-20 [km/s]) + pulsation of the star.</a:t>
            </a:r>
          </a:p>
          <a:p>
            <a:pPr lvl="1"/>
            <a:r>
              <a:rPr lang="fr-CH" dirty="0"/>
              <a:t>How do </a:t>
            </a:r>
            <a:r>
              <a:rPr lang="fr-CH" dirty="0" err="1"/>
              <a:t>we</a:t>
            </a:r>
            <a:r>
              <a:rPr lang="fr-CH" dirty="0"/>
              <a:t> </a:t>
            </a:r>
            <a:r>
              <a:rPr lang="fr-CH" dirty="0" err="1"/>
              <a:t>find</a:t>
            </a:r>
            <a:r>
              <a:rPr lang="fr-CH" dirty="0"/>
              <a:t> </a:t>
            </a:r>
            <a:r>
              <a:rPr lang="fr-CH" dirty="0" err="1"/>
              <a:t>it</a:t>
            </a:r>
            <a:r>
              <a:rPr lang="fr-CH" dirty="0"/>
              <a:t>: CCF </a:t>
            </a:r>
            <a:r>
              <a:rPr lang="fr-CH" sz="1100" dirty="0"/>
              <a:t>(</a:t>
            </a:r>
            <a:r>
              <a:rPr lang="fr-CH" sz="1100" dirty="0" err="1"/>
              <a:t>spectroscopic</a:t>
            </a:r>
            <a:r>
              <a:rPr lang="fr-CH" sz="1100" dirty="0"/>
              <a:t> RV)</a:t>
            </a:r>
          </a:p>
        </p:txBody>
      </p:sp>
      <p:sp>
        <p:nvSpPr>
          <p:cNvPr id="3" name="Titre 2">
            <a:extLst>
              <a:ext uri="{FF2B5EF4-FFF2-40B4-BE49-F238E27FC236}">
                <a16:creationId xmlns:a16="http://schemas.microsoft.com/office/drawing/2014/main" id="{48ED60FA-760F-FE0F-7EC9-A94957A7107C}"/>
              </a:ext>
            </a:extLst>
          </p:cNvPr>
          <p:cNvSpPr>
            <a:spLocks noGrp="1"/>
          </p:cNvSpPr>
          <p:nvPr>
            <p:ph type="title"/>
          </p:nvPr>
        </p:nvSpPr>
        <p:spPr>
          <a:xfrm>
            <a:off x="904875" y="131032"/>
            <a:ext cx="6141384" cy="1072753"/>
          </a:xfrm>
        </p:spPr>
        <p:txBody>
          <a:bodyPr>
            <a:normAutofit/>
          </a:bodyPr>
          <a:lstStyle/>
          <a:p>
            <a:r>
              <a:rPr lang="fr-CH" dirty="0" err="1"/>
              <a:t>Context</a:t>
            </a:r>
            <a:r>
              <a:rPr lang="fr-CH" dirty="0"/>
              <a:t> II</a:t>
            </a:r>
            <a:br>
              <a:rPr lang="fr-CH" dirty="0"/>
            </a:br>
            <a:r>
              <a:rPr lang="fr-CH" dirty="0"/>
              <a:t>Radial </a:t>
            </a:r>
            <a:r>
              <a:rPr lang="fr-CH" dirty="0" err="1"/>
              <a:t>velocities</a:t>
            </a:r>
            <a:r>
              <a:rPr lang="fr-CH" dirty="0"/>
              <a:t> and </a:t>
            </a:r>
            <a:r>
              <a:rPr lang="fr-CH" dirty="0" err="1"/>
              <a:t>periodicities</a:t>
            </a:r>
            <a:endParaRPr lang="fr-CH" dirty="0"/>
          </a:p>
        </p:txBody>
      </p:sp>
      <p:sp>
        <p:nvSpPr>
          <p:cNvPr id="6" name="Espace réservé du numéro de diapositive 5">
            <a:extLst>
              <a:ext uri="{FF2B5EF4-FFF2-40B4-BE49-F238E27FC236}">
                <a16:creationId xmlns:a16="http://schemas.microsoft.com/office/drawing/2014/main" id="{0B4542F0-5865-A1E4-3304-6CE5038795A9}"/>
              </a:ext>
            </a:extLst>
          </p:cNvPr>
          <p:cNvSpPr>
            <a:spLocks noGrp="1"/>
          </p:cNvSpPr>
          <p:nvPr>
            <p:ph type="sldNum" sz="quarter" idx="12"/>
          </p:nvPr>
        </p:nvSpPr>
        <p:spPr/>
        <p:txBody>
          <a:bodyPr/>
          <a:lstStyle/>
          <a:p>
            <a:fld id="{E1E1CD7C-2161-7D43-862E-CE4C333CD873}" type="slidenum">
              <a:rPr lang="fr-FR" smtClean="0"/>
              <a:pPr/>
              <a:t>3</a:t>
            </a:fld>
            <a:endParaRPr lang="fr-FR" dirty="0"/>
          </a:p>
        </p:txBody>
      </p:sp>
      <p:grpSp>
        <p:nvGrpSpPr>
          <p:cNvPr id="7" name="Group 11">
            <a:extLst>
              <a:ext uri="{FF2B5EF4-FFF2-40B4-BE49-F238E27FC236}">
                <a16:creationId xmlns:a16="http://schemas.microsoft.com/office/drawing/2014/main" id="{8DFBCE82-3102-951A-2BFF-58D9A4A91501}"/>
              </a:ext>
            </a:extLst>
          </p:cNvPr>
          <p:cNvGrpSpPr/>
          <p:nvPr/>
        </p:nvGrpSpPr>
        <p:grpSpPr>
          <a:xfrm>
            <a:off x="904875" y="2571751"/>
            <a:ext cx="3371290" cy="2459284"/>
            <a:chOff x="419468" y="1977807"/>
            <a:chExt cx="6569365" cy="4569427"/>
          </a:xfrm>
        </p:grpSpPr>
        <p:pic>
          <p:nvPicPr>
            <p:cNvPr id="8" name="Picture 6">
              <a:extLst>
                <a:ext uri="{FF2B5EF4-FFF2-40B4-BE49-F238E27FC236}">
                  <a16:creationId xmlns:a16="http://schemas.microsoft.com/office/drawing/2014/main" id="{A44C9936-1627-1511-CC89-7FBA398234FA}"/>
                </a:ext>
              </a:extLst>
            </p:cNvPr>
            <p:cNvPicPr>
              <a:picLocks noChangeAspect="1"/>
            </p:cNvPicPr>
            <p:nvPr/>
          </p:nvPicPr>
          <p:blipFill rotWithShape="1">
            <a:blip r:embed="rId4">
              <a:alphaModFix/>
            </a:blip>
            <a:srcRect t="11910"/>
            <a:stretch/>
          </p:blipFill>
          <p:spPr>
            <a:xfrm>
              <a:off x="419468" y="1977807"/>
              <a:ext cx="6517750" cy="4050386"/>
            </a:xfrm>
            <a:prstGeom prst="rect">
              <a:avLst/>
            </a:prstGeom>
            <a:solidFill>
              <a:schemeClr val="bg1"/>
            </a:solidFill>
          </p:spPr>
        </p:pic>
        <p:sp>
          <p:nvSpPr>
            <p:cNvPr id="9" name="Rectangle 8">
              <a:extLst>
                <a:ext uri="{FF2B5EF4-FFF2-40B4-BE49-F238E27FC236}">
                  <a16:creationId xmlns:a16="http://schemas.microsoft.com/office/drawing/2014/main" id="{4DBB94FE-1DBC-CA73-2CE0-23B4FAA087AA}"/>
                </a:ext>
              </a:extLst>
            </p:cNvPr>
            <p:cNvSpPr/>
            <p:nvPr/>
          </p:nvSpPr>
          <p:spPr>
            <a:xfrm>
              <a:off x="4195669" y="6089748"/>
              <a:ext cx="2793164" cy="457486"/>
            </a:xfrm>
            <a:prstGeom prst="rect">
              <a:avLst/>
            </a:prstGeom>
          </p:spPr>
          <p:txBody>
            <a:bodyPr wrap="none">
              <a:spAutoFit/>
            </a:bodyPr>
            <a:lstStyle/>
            <a:p>
              <a:pPr algn="r"/>
              <a:r>
                <a:rPr lang="en-US" sz="1000" dirty="0">
                  <a:latin typeface="Helvetica Neue" panose="02000503000000020004" pitchFamily="2" charset="0"/>
                  <a:cs typeface="Times New Roman" panose="02020603050405020304" pitchFamily="18" charset="0"/>
                </a:rPr>
                <a:t>Credits: X. Dumusque</a:t>
              </a:r>
              <a:endParaRPr lang="en-US" sz="1000" dirty="0"/>
            </a:p>
          </p:txBody>
        </p:sp>
      </p:grpSp>
      <p:sp>
        <p:nvSpPr>
          <p:cNvPr id="14" name="ZoneTexte 13">
            <a:extLst>
              <a:ext uri="{FF2B5EF4-FFF2-40B4-BE49-F238E27FC236}">
                <a16:creationId xmlns:a16="http://schemas.microsoft.com/office/drawing/2014/main" id="{0B3B3D4F-EF65-DB14-9551-33D45ED165EE}"/>
              </a:ext>
            </a:extLst>
          </p:cNvPr>
          <p:cNvSpPr txBox="1"/>
          <p:nvPr/>
        </p:nvSpPr>
        <p:spPr>
          <a:xfrm>
            <a:off x="7409298" y="4907924"/>
            <a:ext cx="2052918" cy="246221"/>
          </a:xfrm>
          <a:prstGeom prst="rect">
            <a:avLst/>
          </a:prstGeom>
          <a:noFill/>
        </p:spPr>
        <p:txBody>
          <a:bodyPr wrap="square" rtlCol="0">
            <a:spAutoFit/>
          </a:bodyPr>
          <a:lstStyle/>
          <a:p>
            <a:r>
              <a:rPr lang="fr-CH" sz="1000" dirty="0" err="1"/>
              <a:t>Credits</a:t>
            </a:r>
            <a:r>
              <a:rPr lang="fr-CH" sz="1000" dirty="0"/>
              <a:t>: R.I. Anderson+2016</a:t>
            </a:r>
          </a:p>
        </p:txBody>
      </p:sp>
    </p:spTree>
    <p:extLst>
      <p:ext uri="{BB962C8B-B14F-4D97-AF65-F5344CB8AC3E}">
        <p14:creationId xmlns:p14="http://schemas.microsoft.com/office/powerpoint/2010/main" val="748189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C04D4F0-9F00-D043-B80F-52268AB0057D}"/>
              </a:ext>
            </a:extLst>
          </p:cNvPr>
          <p:cNvSpPr>
            <a:spLocks noGrp="1"/>
          </p:cNvSpPr>
          <p:nvPr>
            <p:ph idx="1"/>
          </p:nvPr>
        </p:nvSpPr>
        <p:spPr>
          <a:xfrm>
            <a:off x="904875" y="868713"/>
            <a:ext cx="7726363" cy="1878759"/>
          </a:xfrm>
        </p:spPr>
        <p:txBody>
          <a:bodyPr/>
          <a:lstStyle/>
          <a:p>
            <a:r>
              <a:rPr lang="fr-FR" b="1" dirty="0"/>
              <a:t>Phase-</a:t>
            </a:r>
            <a:r>
              <a:rPr lang="fr-FR" b="1" dirty="0" err="1"/>
              <a:t>folding</a:t>
            </a:r>
            <a:r>
              <a:rPr lang="fr-FR" b="1" dirty="0"/>
              <a:t> </a:t>
            </a:r>
            <a:r>
              <a:rPr lang="fr-FR" b="1" dirty="0" err="1"/>
              <a:t>methods</a:t>
            </a:r>
            <a:r>
              <a:rPr lang="fr-FR" dirty="0"/>
              <a:t>: </a:t>
            </a:r>
            <a:r>
              <a:rPr lang="fr-FR" dirty="0" err="1"/>
              <a:t>frequency</a:t>
            </a:r>
            <a:r>
              <a:rPr lang="fr-FR" dirty="0"/>
              <a:t> </a:t>
            </a:r>
            <a:r>
              <a:rPr lang="fr-FR" dirty="0" err="1"/>
              <a:t>that</a:t>
            </a:r>
            <a:r>
              <a:rPr lang="fr-FR" dirty="0"/>
              <a:t> optimises a </a:t>
            </a:r>
            <a:r>
              <a:rPr lang="fr-FR" dirty="0" err="1"/>
              <a:t>cost</a:t>
            </a:r>
            <a:r>
              <a:rPr lang="fr-FR" dirty="0"/>
              <a:t> </a:t>
            </a:r>
            <a:r>
              <a:rPr lang="fr-FR" dirty="0" err="1"/>
              <a:t>function</a:t>
            </a:r>
            <a:endParaRPr lang="fr-FR" dirty="0"/>
          </a:p>
          <a:p>
            <a:r>
              <a:rPr lang="fr-FR" b="1" dirty="0"/>
              <a:t>Least-squares </a:t>
            </a:r>
            <a:r>
              <a:rPr lang="fr-FR" b="1" dirty="0" err="1"/>
              <a:t>methods</a:t>
            </a:r>
            <a:r>
              <a:rPr lang="fr-FR" dirty="0"/>
              <a:t>: </a:t>
            </a:r>
            <a:r>
              <a:rPr lang="fr-FR" dirty="0" err="1"/>
              <a:t>frequency</a:t>
            </a:r>
            <a:r>
              <a:rPr lang="fr-FR" dirty="0"/>
              <a:t> </a:t>
            </a:r>
            <a:r>
              <a:rPr lang="fr-FR" dirty="0" err="1"/>
              <a:t>that</a:t>
            </a:r>
            <a:r>
              <a:rPr lang="fr-FR" dirty="0"/>
              <a:t> maximises the </a:t>
            </a:r>
            <a:r>
              <a:rPr lang="fr-FR" dirty="0" err="1"/>
              <a:t>likelihood</a:t>
            </a:r>
            <a:r>
              <a:rPr lang="fr-FR" dirty="0"/>
              <a:t> of the fit.</a:t>
            </a:r>
          </a:p>
          <a:p>
            <a:r>
              <a:rPr lang="fr-FR" b="1" dirty="0" err="1"/>
              <a:t>Bayesian</a:t>
            </a:r>
            <a:r>
              <a:rPr lang="fr-FR" b="1" dirty="0"/>
              <a:t> </a:t>
            </a:r>
            <a:r>
              <a:rPr lang="fr-FR" b="1" dirty="0" err="1"/>
              <a:t>approaches</a:t>
            </a:r>
            <a:r>
              <a:rPr lang="fr-FR" dirty="0"/>
              <a:t>.</a:t>
            </a:r>
          </a:p>
          <a:p>
            <a:r>
              <a:rPr lang="fr-FR" b="1" dirty="0"/>
              <a:t>Fourier </a:t>
            </a:r>
            <a:r>
              <a:rPr lang="fr-FR" b="1" dirty="0" err="1"/>
              <a:t>methods</a:t>
            </a:r>
            <a:r>
              <a:rPr lang="fr-FR" dirty="0"/>
              <a:t>: Schuster, </a:t>
            </a:r>
            <a:r>
              <a:rPr lang="fr-FR" i="1" dirty="0" err="1"/>
              <a:t>Lomb-Scargle</a:t>
            </a:r>
            <a:r>
              <a:rPr lang="fr-FR" i="1" dirty="0"/>
              <a:t>(LS)</a:t>
            </a:r>
            <a:r>
              <a:rPr lang="fr-FR" dirty="0"/>
              <a:t> etc…</a:t>
            </a:r>
          </a:p>
          <a:p>
            <a:endParaRPr lang="fr-FR" dirty="0"/>
          </a:p>
          <a:p>
            <a:endParaRPr lang="fr-FR" dirty="0"/>
          </a:p>
        </p:txBody>
      </p:sp>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a:xfrm>
            <a:off x="904875" y="131032"/>
            <a:ext cx="6822701" cy="1072753"/>
          </a:xfrm>
        </p:spPr>
        <p:txBody>
          <a:bodyPr>
            <a:normAutofit/>
          </a:bodyPr>
          <a:lstStyle/>
          <a:p>
            <a:r>
              <a:rPr lang="fr-FR" dirty="0" err="1"/>
              <a:t>Finding</a:t>
            </a:r>
            <a:r>
              <a:rPr lang="fr-FR" dirty="0"/>
              <a:t> </a:t>
            </a:r>
            <a:r>
              <a:rPr lang="fr-FR" dirty="0" err="1"/>
              <a:t>periodicities</a:t>
            </a:r>
            <a:r>
              <a:rPr lang="fr-FR" dirty="0"/>
              <a:t> </a:t>
            </a:r>
            <a:r>
              <a:rPr lang="fr-FR" dirty="0" err="1"/>
              <a:t>with</a:t>
            </a:r>
            <a:r>
              <a:rPr lang="fr-FR" dirty="0"/>
              <a:t> </a:t>
            </a:r>
            <a:r>
              <a:rPr lang="fr-FR" dirty="0" err="1"/>
              <a:t>RVs</a:t>
            </a:r>
            <a:r>
              <a:rPr lang="fr-FR" dirty="0"/>
              <a:t>.</a:t>
            </a:r>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p:txBody>
          <a:bodyPr/>
          <a:lstStyle/>
          <a:p>
            <a:fld id="{E1E1CD7C-2161-7D43-862E-CE4C333CD873}" type="slidenum">
              <a:rPr lang="fr-FR" smtClean="0"/>
              <a:pPr/>
              <a:t>4</a:t>
            </a:fld>
            <a:endParaRPr lang="fr-FR" dirty="0"/>
          </a:p>
        </p:txBody>
      </p:sp>
      <p:pic>
        <p:nvPicPr>
          <p:cNvPr id="8" name="Image 7">
            <a:extLst>
              <a:ext uri="{FF2B5EF4-FFF2-40B4-BE49-F238E27FC236}">
                <a16:creationId xmlns:a16="http://schemas.microsoft.com/office/drawing/2014/main" id="{3DE4208A-1B86-F471-3E84-1A9AC0D31730}"/>
              </a:ext>
            </a:extLst>
          </p:cNvPr>
          <p:cNvPicPr>
            <a:picLocks noChangeAspect="1"/>
          </p:cNvPicPr>
          <p:nvPr/>
        </p:nvPicPr>
        <p:blipFill>
          <a:blip r:embed="rId3"/>
          <a:stretch>
            <a:fillRect/>
          </a:stretch>
        </p:blipFill>
        <p:spPr>
          <a:xfrm>
            <a:off x="5131407" y="3328161"/>
            <a:ext cx="3756212" cy="1543687"/>
          </a:xfrm>
          <a:prstGeom prst="rect">
            <a:avLst/>
          </a:prstGeom>
        </p:spPr>
      </p:pic>
      <p:pic>
        <p:nvPicPr>
          <p:cNvPr id="10" name="Image 9">
            <a:extLst>
              <a:ext uri="{FF2B5EF4-FFF2-40B4-BE49-F238E27FC236}">
                <a16:creationId xmlns:a16="http://schemas.microsoft.com/office/drawing/2014/main" id="{7AFC1219-B2F7-E21E-EE8E-A9C325D40013}"/>
              </a:ext>
            </a:extLst>
          </p:cNvPr>
          <p:cNvPicPr>
            <a:picLocks noChangeAspect="1"/>
          </p:cNvPicPr>
          <p:nvPr/>
        </p:nvPicPr>
        <p:blipFill>
          <a:blip r:embed="rId4"/>
          <a:stretch>
            <a:fillRect/>
          </a:stretch>
        </p:blipFill>
        <p:spPr>
          <a:xfrm>
            <a:off x="62753" y="3359811"/>
            <a:ext cx="3756213" cy="1485336"/>
          </a:xfrm>
          <a:prstGeom prst="rect">
            <a:avLst/>
          </a:prstGeom>
        </p:spPr>
      </p:pic>
      <p:cxnSp>
        <p:nvCxnSpPr>
          <p:cNvPr id="12" name="Connecteur droit avec flèche 11">
            <a:extLst>
              <a:ext uri="{FF2B5EF4-FFF2-40B4-BE49-F238E27FC236}">
                <a16:creationId xmlns:a16="http://schemas.microsoft.com/office/drawing/2014/main" id="{044D3482-135F-BB77-CC17-9AD13CC77445}"/>
              </a:ext>
            </a:extLst>
          </p:cNvPr>
          <p:cNvCxnSpPr>
            <a:cxnSpLocks/>
            <a:stCxn id="10" idx="3"/>
            <a:endCxn id="8" idx="1"/>
          </p:cNvCxnSpPr>
          <p:nvPr/>
        </p:nvCxnSpPr>
        <p:spPr>
          <a:xfrm flipV="1">
            <a:off x="3818966" y="4100005"/>
            <a:ext cx="1312441" cy="2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E92C3EB1-A288-D3B9-8613-5AFDA03A0CD2}"/>
              </a:ext>
            </a:extLst>
          </p:cNvPr>
          <p:cNvSpPr txBox="1"/>
          <p:nvPr/>
        </p:nvSpPr>
        <p:spPr>
          <a:xfrm>
            <a:off x="4219692" y="3789674"/>
            <a:ext cx="510988" cy="300082"/>
          </a:xfrm>
          <a:prstGeom prst="rect">
            <a:avLst/>
          </a:prstGeom>
          <a:noFill/>
        </p:spPr>
        <p:txBody>
          <a:bodyPr wrap="square" rtlCol="0">
            <a:spAutoFit/>
          </a:bodyPr>
          <a:lstStyle/>
          <a:p>
            <a:r>
              <a:rPr lang="fr-CH" dirty="0"/>
              <a:t>LS</a:t>
            </a:r>
          </a:p>
        </p:txBody>
      </p:sp>
      <p:sp>
        <p:nvSpPr>
          <p:cNvPr id="16" name="ZoneTexte 15">
            <a:extLst>
              <a:ext uri="{FF2B5EF4-FFF2-40B4-BE49-F238E27FC236}">
                <a16:creationId xmlns:a16="http://schemas.microsoft.com/office/drawing/2014/main" id="{E50B506E-457B-0EBC-681E-A64BDC15AFDD}"/>
              </a:ext>
            </a:extLst>
          </p:cNvPr>
          <p:cNvSpPr txBox="1"/>
          <p:nvPr/>
        </p:nvSpPr>
        <p:spPr>
          <a:xfrm>
            <a:off x="6531244" y="3130121"/>
            <a:ext cx="956538" cy="246221"/>
          </a:xfrm>
          <a:prstGeom prst="rect">
            <a:avLst/>
          </a:prstGeom>
          <a:noFill/>
        </p:spPr>
        <p:txBody>
          <a:bodyPr wrap="square" rtlCol="0">
            <a:spAutoFit/>
          </a:bodyPr>
          <a:lstStyle/>
          <a:p>
            <a:r>
              <a:rPr lang="fr-CH" sz="1000" dirty="0"/>
              <a:t>Phase </a:t>
            </a:r>
            <a:r>
              <a:rPr lang="fr-CH" sz="1000" dirty="0" err="1"/>
              <a:t>folding</a:t>
            </a:r>
            <a:endParaRPr lang="fr-CH" sz="1000" dirty="0"/>
          </a:p>
        </p:txBody>
      </p:sp>
      <p:cxnSp>
        <p:nvCxnSpPr>
          <p:cNvPr id="18" name="Connecteur droit 17">
            <a:extLst>
              <a:ext uri="{FF2B5EF4-FFF2-40B4-BE49-F238E27FC236}">
                <a16:creationId xmlns:a16="http://schemas.microsoft.com/office/drawing/2014/main" id="{D2155B18-D46D-1D7E-BABC-76C61CEF268A}"/>
              </a:ext>
            </a:extLst>
          </p:cNvPr>
          <p:cNvCxnSpPr/>
          <p:nvPr/>
        </p:nvCxnSpPr>
        <p:spPr>
          <a:xfrm>
            <a:off x="6113929" y="3253231"/>
            <a:ext cx="4123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87B31073-ACC5-F4AF-88C5-F1C1CC8C0197}"/>
              </a:ext>
            </a:extLst>
          </p:cNvPr>
          <p:cNvCxnSpPr/>
          <p:nvPr/>
        </p:nvCxnSpPr>
        <p:spPr>
          <a:xfrm>
            <a:off x="7402162" y="3253231"/>
            <a:ext cx="3971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30EDDC74-1689-F3EF-E593-DC0EF25731B5}"/>
              </a:ext>
            </a:extLst>
          </p:cNvPr>
          <p:cNvSpPr txBox="1"/>
          <p:nvPr/>
        </p:nvSpPr>
        <p:spPr>
          <a:xfrm>
            <a:off x="3741597" y="4889357"/>
            <a:ext cx="2052918" cy="246221"/>
          </a:xfrm>
          <a:prstGeom prst="rect">
            <a:avLst/>
          </a:prstGeom>
          <a:noFill/>
        </p:spPr>
        <p:txBody>
          <a:bodyPr wrap="square" rtlCol="0">
            <a:spAutoFit/>
          </a:bodyPr>
          <a:lstStyle/>
          <a:p>
            <a:r>
              <a:rPr lang="fr-CH" sz="1000" dirty="0" err="1"/>
              <a:t>Credits</a:t>
            </a:r>
            <a:r>
              <a:rPr lang="fr-CH" sz="1000" dirty="0"/>
              <a:t>: J. </a:t>
            </a:r>
            <a:r>
              <a:rPr lang="fr-CH" sz="1000" dirty="0" err="1"/>
              <a:t>VanderPlas</a:t>
            </a:r>
            <a:r>
              <a:rPr lang="fr-CH" sz="1000" dirty="0"/>
              <a:t> (2018)</a:t>
            </a:r>
          </a:p>
        </p:txBody>
      </p:sp>
    </p:spTree>
    <p:extLst>
      <p:ext uri="{BB962C8B-B14F-4D97-AF65-F5344CB8AC3E}">
        <p14:creationId xmlns:p14="http://schemas.microsoft.com/office/powerpoint/2010/main" val="243177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8A737158-F487-EA31-206D-2962C13D1CCD}"/>
              </a:ext>
            </a:extLst>
          </p:cNvPr>
          <p:cNvSpPr>
            <a:spLocks noGrp="1"/>
          </p:cNvSpPr>
          <p:nvPr>
            <p:ph idx="1"/>
          </p:nvPr>
        </p:nvSpPr>
        <p:spPr>
          <a:xfrm>
            <a:off x="904873" y="1203785"/>
            <a:ext cx="7726363" cy="3386772"/>
          </a:xfrm>
        </p:spPr>
        <p:txBody>
          <a:bodyPr/>
          <a:lstStyle/>
          <a:p>
            <a:r>
              <a:rPr lang="fr-CH" dirty="0"/>
              <a:t>The case of </a:t>
            </a:r>
            <a:r>
              <a:rPr lang="fr-CH" dirty="0" err="1"/>
              <a:t>Classical</a:t>
            </a:r>
            <a:r>
              <a:rPr lang="fr-CH" dirty="0"/>
              <a:t> </a:t>
            </a:r>
            <a:r>
              <a:rPr lang="fr-CH" dirty="0" err="1"/>
              <a:t>Cepheid</a:t>
            </a:r>
            <a:r>
              <a:rPr lang="fr-CH" dirty="0"/>
              <a:t> variable stars.</a:t>
            </a:r>
          </a:p>
          <a:p>
            <a:pPr lvl="1"/>
            <a:r>
              <a:rPr lang="fr-CH" dirty="0"/>
              <a:t>Radial </a:t>
            </a:r>
            <a:r>
              <a:rPr lang="fr-CH" dirty="0" err="1"/>
              <a:t>velocity</a:t>
            </a:r>
            <a:r>
              <a:rPr lang="fr-CH" dirty="0"/>
              <a:t>: up to ~60 [km/s].</a:t>
            </a:r>
          </a:p>
          <a:p>
            <a:pPr lvl="1"/>
            <a:r>
              <a:rPr lang="fr-CH" dirty="0" err="1"/>
              <a:t>Often</a:t>
            </a:r>
            <a:r>
              <a:rPr lang="fr-CH" dirty="0"/>
              <a:t> in </a:t>
            </a:r>
            <a:r>
              <a:rPr lang="fr-CH" dirty="0" err="1"/>
              <a:t>binary</a:t>
            </a:r>
            <a:r>
              <a:rPr lang="fr-CH" dirty="0"/>
              <a:t> </a:t>
            </a:r>
            <a:r>
              <a:rPr lang="fr-CH" dirty="0" err="1"/>
              <a:t>systems</a:t>
            </a:r>
            <a:r>
              <a:rPr lang="fr-CH" dirty="0"/>
              <a:t>.</a:t>
            </a:r>
          </a:p>
          <a:p>
            <a:pPr lvl="1"/>
            <a:r>
              <a:rPr lang="fr-CH" dirty="0" err="1"/>
              <a:t>Effects</a:t>
            </a:r>
            <a:r>
              <a:rPr lang="fr-CH" dirty="0"/>
              <a:t> of pulsation: shift + </a:t>
            </a:r>
            <a:r>
              <a:rPr lang="fr-CH" dirty="0" err="1"/>
              <a:t>shape</a:t>
            </a:r>
            <a:r>
              <a:rPr lang="fr-CH" dirty="0"/>
              <a:t> variation of </a:t>
            </a:r>
            <a:r>
              <a:rPr lang="fr-CH" dirty="0" err="1"/>
              <a:t>spectrum</a:t>
            </a:r>
            <a:r>
              <a:rPr lang="fr-CH" dirty="0"/>
              <a:t>.</a:t>
            </a:r>
          </a:p>
          <a:p>
            <a:r>
              <a:rPr lang="fr-CH" dirty="0" err="1"/>
              <a:t>What</a:t>
            </a:r>
            <a:r>
              <a:rPr lang="fr-CH" dirty="0"/>
              <a:t> </a:t>
            </a:r>
            <a:r>
              <a:rPr lang="fr-CH" dirty="0" err="1"/>
              <a:t>is</a:t>
            </a:r>
            <a:r>
              <a:rPr lang="fr-CH" dirty="0"/>
              <a:t> the </a:t>
            </a:r>
            <a:r>
              <a:rPr lang="fr-CH" dirty="0" err="1"/>
              <a:t>problem</a:t>
            </a:r>
            <a:r>
              <a:rPr lang="fr-CH" dirty="0"/>
              <a:t> </a:t>
            </a:r>
            <a:r>
              <a:rPr lang="fr-CH" dirty="0" err="1"/>
              <a:t>then</a:t>
            </a:r>
            <a:r>
              <a:rPr lang="fr-CH" dirty="0"/>
              <a:t> ?</a:t>
            </a:r>
          </a:p>
          <a:p>
            <a:pPr lvl="1"/>
            <a:r>
              <a:rPr lang="fr-CH" dirty="0"/>
              <a:t>Time-</a:t>
            </a:r>
            <a:r>
              <a:rPr lang="fr-CH" dirty="0" err="1"/>
              <a:t>varying</a:t>
            </a:r>
            <a:r>
              <a:rPr lang="fr-CH" dirty="0"/>
              <a:t> </a:t>
            </a:r>
            <a:r>
              <a:rPr lang="fr-CH" dirty="0" err="1"/>
              <a:t>shape</a:t>
            </a:r>
            <a:r>
              <a:rPr lang="fr-CH" dirty="0"/>
              <a:t> modulations can</a:t>
            </a:r>
          </a:p>
        </p:txBody>
      </p:sp>
      <p:sp>
        <p:nvSpPr>
          <p:cNvPr id="3" name="Titre 2">
            <a:extLst>
              <a:ext uri="{FF2B5EF4-FFF2-40B4-BE49-F238E27FC236}">
                <a16:creationId xmlns:a16="http://schemas.microsoft.com/office/drawing/2014/main" id="{75CE04A4-4F8E-C1CB-DA36-6BA97CCAA236}"/>
              </a:ext>
            </a:extLst>
          </p:cNvPr>
          <p:cNvSpPr>
            <a:spLocks noGrp="1"/>
          </p:cNvSpPr>
          <p:nvPr>
            <p:ph type="title"/>
          </p:nvPr>
        </p:nvSpPr>
        <p:spPr>
          <a:xfrm>
            <a:off x="904874" y="131032"/>
            <a:ext cx="7726363" cy="1072753"/>
          </a:xfrm>
        </p:spPr>
        <p:txBody>
          <a:bodyPr/>
          <a:lstStyle/>
          <a:p>
            <a:r>
              <a:rPr lang="fr-CH" dirty="0"/>
              <a:t>Motivation I</a:t>
            </a:r>
            <a:br>
              <a:rPr lang="fr-CH" dirty="0"/>
            </a:br>
            <a:r>
              <a:rPr lang="fr-CH" dirty="0" err="1"/>
              <a:t>Why</a:t>
            </a:r>
            <a:r>
              <a:rPr lang="fr-CH" dirty="0"/>
              <a:t> </a:t>
            </a:r>
            <a:r>
              <a:rPr lang="fr-CH" dirty="0" err="1"/>
              <a:t>is</a:t>
            </a:r>
            <a:r>
              <a:rPr lang="fr-CH" dirty="0"/>
              <a:t> the LS </a:t>
            </a:r>
            <a:r>
              <a:rPr lang="fr-CH" dirty="0" err="1"/>
              <a:t>periodogram</a:t>
            </a:r>
            <a:r>
              <a:rPr lang="fr-CH" dirty="0"/>
              <a:t> not </a:t>
            </a:r>
            <a:r>
              <a:rPr lang="fr-CH" dirty="0" err="1"/>
              <a:t>always</a:t>
            </a:r>
            <a:r>
              <a:rPr lang="fr-CH" dirty="0"/>
              <a:t> </a:t>
            </a:r>
            <a:r>
              <a:rPr lang="fr-CH" dirty="0" err="1"/>
              <a:t>enough</a:t>
            </a:r>
            <a:r>
              <a:rPr lang="fr-CH" dirty="0"/>
              <a:t> ?</a:t>
            </a:r>
          </a:p>
        </p:txBody>
      </p:sp>
      <p:sp>
        <p:nvSpPr>
          <p:cNvPr id="6" name="Espace réservé du numéro de diapositive 5">
            <a:extLst>
              <a:ext uri="{FF2B5EF4-FFF2-40B4-BE49-F238E27FC236}">
                <a16:creationId xmlns:a16="http://schemas.microsoft.com/office/drawing/2014/main" id="{427D921D-6923-7725-936E-C46F35B5450F}"/>
              </a:ext>
            </a:extLst>
          </p:cNvPr>
          <p:cNvSpPr>
            <a:spLocks noGrp="1"/>
          </p:cNvSpPr>
          <p:nvPr>
            <p:ph type="sldNum" sz="quarter" idx="12"/>
          </p:nvPr>
        </p:nvSpPr>
        <p:spPr/>
        <p:txBody>
          <a:bodyPr/>
          <a:lstStyle/>
          <a:p>
            <a:fld id="{E1E1CD7C-2161-7D43-862E-CE4C333CD873}" type="slidenum">
              <a:rPr lang="fr-FR" smtClean="0"/>
              <a:pPr/>
              <a:t>5</a:t>
            </a:fld>
            <a:endParaRPr lang="fr-FR" dirty="0"/>
          </a:p>
        </p:txBody>
      </p:sp>
      <p:sp>
        <p:nvSpPr>
          <p:cNvPr id="7" name="ZoneTexte 6">
            <a:extLst>
              <a:ext uri="{FF2B5EF4-FFF2-40B4-BE49-F238E27FC236}">
                <a16:creationId xmlns:a16="http://schemas.microsoft.com/office/drawing/2014/main" id="{004F14F0-8D33-C765-1D4B-E7AE2F34BB98}"/>
              </a:ext>
            </a:extLst>
          </p:cNvPr>
          <p:cNvSpPr txBox="1"/>
          <p:nvPr/>
        </p:nvSpPr>
        <p:spPr>
          <a:xfrm>
            <a:off x="5504134" y="2447048"/>
            <a:ext cx="2858475" cy="300082"/>
          </a:xfrm>
          <a:prstGeom prst="rect">
            <a:avLst/>
          </a:prstGeom>
          <a:noFill/>
        </p:spPr>
        <p:txBody>
          <a:bodyPr wrap="none" rtlCol="0">
            <a:spAutoFit/>
          </a:bodyPr>
          <a:lstStyle/>
          <a:p>
            <a:r>
              <a:rPr lang="fr-CH" dirty="0" err="1"/>
              <a:t>Induce</a:t>
            </a:r>
            <a:r>
              <a:rPr lang="fr-CH" dirty="0"/>
              <a:t> </a:t>
            </a:r>
            <a:r>
              <a:rPr lang="fr-CH" dirty="0" err="1"/>
              <a:t>errors</a:t>
            </a:r>
            <a:r>
              <a:rPr lang="fr-CH" dirty="0"/>
              <a:t> in shift </a:t>
            </a:r>
            <a:r>
              <a:rPr lang="fr-CH" dirty="0" err="1"/>
              <a:t>measurement</a:t>
            </a:r>
            <a:endParaRPr lang="fr-CH" dirty="0"/>
          </a:p>
        </p:txBody>
      </p:sp>
      <p:sp>
        <p:nvSpPr>
          <p:cNvPr id="8" name="ZoneTexte 7">
            <a:extLst>
              <a:ext uri="{FF2B5EF4-FFF2-40B4-BE49-F238E27FC236}">
                <a16:creationId xmlns:a16="http://schemas.microsoft.com/office/drawing/2014/main" id="{8068A78E-2BEA-682A-3263-D61464484935}"/>
              </a:ext>
            </a:extLst>
          </p:cNvPr>
          <p:cNvSpPr txBox="1"/>
          <p:nvPr/>
        </p:nvSpPr>
        <p:spPr>
          <a:xfrm>
            <a:off x="5504134" y="2886709"/>
            <a:ext cx="2473754" cy="300082"/>
          </a:xfrm>
          <a:prstGeom prst="rect">
            <a:avLst/>
          </a:prstGeom>
          <a:noFill/>
        </p:spPr>
        <p:txBody>
          <a:bodyPr wrap="none" rtlCol="0">
            <a:spAutoFit/>
          </a:bodyPr>
          <a:lstStyle/>
          <a:p>
            <a:r>
              <a:rPr lang="fr-CH" dirty="0" err="1"/>
              <a:t>Mimic</a:t>
            </a:r>
            <a:r>
              <a:rPr lang="fr-CH" dirty="0"/>
              <a:t> </a:t>
            </a:r>
            <a:r>
              <a:rPr lang="fr-CH" dirty="0" err="1"/>
              <a:t>exoplanet</a:t>
            </a:r>
            <a:r>
              <a:rPr lang="fr-CH" dirty="0"/>
              <a:t> reflex motion</a:t>
            </a:r>
          </a:p>
        </p:txBody>
      </p:sp>
      <p:cxnSp>
        <p:nvCxnSpPr>
          <p:cNvPr id="10" name="Connecteur droit avec flèche 9">
            <a:extLst>
              <a:ext uri="{FF2B5EF4-FFF2-40B4-BE49-F238E27FC236}">
                <a16:creationId xmlns:a16="http://schemas.microsoft.com/office/drawing/2014/main" id="{EFF6798F-0943-B38A-6187-65CAB03BCC55}"/>
              </a:ext>
            </a:extLst>
          </p:cNvPr>
          <p:cNvCxnSpPr>
            <a:cxnSpLocks/>
            <a:endCxn id="7" idx="1"/>
          </p:cNvCxnSpPr>
          <p:nvPr/>
        </p:nvCxnSpPr>
        <p:spPr>
          <a:xfrm flipV="1">
            <a:off x="4966879" y="2597089"/>
            <a:ext cx="537255" cy="183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7C9C0D40-CCAC-EDC3-869B-3D9442ABBD40}"/>
              </a:ext>
            </a:extLst>
          </p:cNvPr>
          <p:cNvCxnSpPr>
            <a:cxnSpLocks/>
            <a:endCxn id="8" idx="1"/>
          </p:cNvCxnSpPr>
          <p:nvPr/>
        </p:nvCxnSpPr>
        <p:spPr>
          <a:xfrm>
            <a:off x="4966879" y="2853137"/>
            <a:ext cx="537255" cy="183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Image 17">
            <a:extLst>
              <a:ext uri="{FF2B5EF4-FFF2-40B4-BE49-F238E27FC236}">
                <a16:creationId xmlns:a16="http://schemas.microsoft.com/office/drawing/2014/main" id="{507129A3-6EF4-FB60-E473-14B3ACC521E1}"/>
              </a:ext>
            </a:extLst>
          </p:cNvPr>
          <p:cNvPicPr>
            <a:picLocks noChangeAspect="1"/>
          </p:cNvPicPr>
          <p:nvPr/>
        </p:nvPicPr>
        <p:blipFill>
          <a:blip r:embed="rId3"/>
          <a:stretch>
            <a:fillRect/>
          </a:stretch>
        </p:blipFill>
        <p:spPr>
          <a:xfrm>
            <a:off x="1600193" y="3050993"/>
            <a:ext cx="2986528" cy="2069822"/>
          </a:xfrm>
          <a:prstGeom prst="rect">
            <a:avLst/>
          </a:prstGeom>
          <a:ln>
            <a:solidFill>
              <a:srgbClr val="000000"/>
            </a:solidFill>
          </a:ln>
        </p:spPr>
      </p:pic>
      <p:sp>
        <p:nvSpPr>
          <p:cNvPr id="19" name="ZoneTexte 18">
            <a:extLst>
              <a:ext uri="{FF2B5EF4-FFF2-40B4-BE49-F238E27FC236}">
                <a16:creationId xmlns:a16="http://schemas.microsoft.com/office/drawing/2014/main" id="{16E69278-37B2-318A-D172-F68708D0D005}"/>
              </a:ext>
            </a:extLst>
          </p:cNvPr>
          <p:cNvSpPr txBox="1"/>
          <p:nvPr/>
        </p:nvSpPr>
        <p:spPr>
          <a:xfrm>
            <a:off x="4586721" y="4872869"/>
            <a:ext cx="2052918" cy="246221"/>
          </a:xfrm>
          <a:prstGeom prst="rect">
            <a:avLst/>
          </a:prstGeom>
          <a:noFill/>
        </p:spPr>
        <p:txBody>
          <a:bodyPr wrap="square" rtlCol="0">
            <a:spAutoFit/>
          </a:bodyPr>
          <a:lstStyle/>
          <a:p>
            <a:r>
              <a:rPr lang="fr-CH" sz="1000" dirty="0" err="1"/>
              <a:t>Credits</a:t>
            </a:r>
            <a:r>
              <a:rPr lang="fr-CH" sz="1000" dirty="0"/>
              <a:t>: Carolo et al. (2014)</a:t>
            </a:r>
          </a:p>
        </p:txBody>
      </p:sp>
    </p:spTree>
    <p:extLst>
      <p:ext uri="{BB962C8B-B14F-4D97-AF65-F5344CB8AC3E}">
        <p14:creationId xmlns:p14="http://schemas.microsoft.com/office/powerpoint/2010/main" val="133597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C04D4F0-9F00-D043-B80F-52268AB0057D}"/>
              </a:ext>
            </a:extLst>
          </p:cNvPr>
          <p:cNvSpPr>
            <a:spLocks noGrp="1"/>
          </p:cNvSpPr>
          <p:nvPr>
            <p:ph idx="1"/>
          </p:nvPr>
        </p:nvSpPr>
        <p:spPr/>
        <p:txBody>
          <a:bodyPr/>
          <a:lstStyle/>
          <a:p>
            <a:r>
              <a:rPr lang="fr-FR" dirty="0"/>
              <a:t>Important to </a:t>
            </a:r>
            <a:r>
              <a:rPr lang="en-GB" dirty="0"/>
              <a:t>distinguish</a:t>
            </a:r>
            <a:r>
              <a:rPr lang="fr-FR" dirty="0"/>
              <a:t> orbital </a:t>
            </a:r>
            <a:r>
              <a:rPr lang="fr-FR" dirty="0" err="1"/>
              <a:t>from</a:t>
            </a:r>
            <a:r>
              <a:rPr lang="fr-FR" dirty="0"/>
              <a:t> </a:t>
            </a:r>
            <a:r>
              <a:rPr lang="fr-FR" dirty="0" err="1"/>
              <a:t>pulsational</a:t>
            </a:r>
            <a:r>
              <a:rPr lang="fr-FR" dirty="0"/>
              <a:t>(</a:t>
            </a:r>
            <a:r>
              <a:rPr lang="fr-FR" dirty="0" err="1"/>
              <a:t>stellar</a:t>
            </a:r>
            <a:r>
              <a:rPr lang="fr-FR" dirty="0"/>
              <a:t> </a:t>
            </a:r>
            <a:r>
              <a:rPr lang="fr-FR" dirty="0" err="1"/>
              <a:t>activity</a:t>
            </a:r>
            <a:r>
              <a:rPr lang="fr-FR" dirty="0"/>
              <a:t>) motions.</a:t>
            </a:r>
          </a:p>
          <a:p>
            <a:pPr lvl="1"/>
            <a:r>
              <a:rPr lang="fr-FR" dirty="0" err="1"/>
              <a:t>Find</a:t>
            </a:r>
            <a:r>
              <a:rPr lang="fr-FR" dirty="0"/>
              <a:t> </a:t>
            </a:r>
            <a:r>
              <a:rPr lang="fr-FR" dirty="0" err="1"/>
              <a:t>companions</a:t>
            </a:r>
            <a:r>
              <a:rPr lang="fr-FR" dirty="0"/>
              <a:t> to </a:t>
            </a:r>
            <a:r>
              <a:rPr lang="fr-FR" dirty="0" err="1"/>
              <a:t>Cepheid</a:t>
            </a:r>
            <a:r>
              <a:rPr lang="fr-FR" dirty="0"/>
              <a:t> </a:t>
            </a:r>
            <a:r>
              <a:rPr lang="fr-FR" dirty="0" err="1"/>
              <a:t>binaries</a:t>
            </a:r>
            <a:r>
              <a:rPr lang="fr-FR" dirty="0"/>
              <a:t>.</a:t>
            </a:r>
          </a:p>
          <a:p>
            <a:pPr lvl="1"/>
            <a:r>
              <a:rPr lang="fr-FR" dirty="0" err="1"/>
              <a:t>Uncover</a:t>
            </a:r>
            <a:r>
              <a:rPr lang="fr-FR" dirty="0"/>
              <a:t> </a:t>
            </a:r>
            <a:r>
              <a:rPr lang="fr-FR" dirty="0" err="1"/>
              <a:t>presence</a:t>
            </a:r>
            <a:r>
              <a:rPr lang="fr-FR" dirty="0"/>
              <a:t> of non-radial pulsations.</a:t>
            </a:r>
          </a:p>
          <a:p>
            <a:pPr lvl="1"/>
            <a:r>
              <a:rPr lang="fr-FR" dirty="0" err="1"/>
              <a:t>Confirm</a:t>
            </a:r>
            <a:r>
              <a:rPr lang="fr-FR" dirty="0"/>
              <a:t> </a:t>
            </a:r>
            <a:r>
              <a:rPr lang="fr-FR" dirty="0" err="1"/>
              <a:t>older</a:t>
            </a:r>
            <a:r>
              <a:rPr lang="fr-FR" dirty="0"/>
              <a:t> </a:t>
            </a:r>
            <a:r>
              <a:rPr lang="fr-FR" dirty="0" err="1"/>
              <a:t>methods</a:t>
            </a:r>
            <a:r>
              <a:rPr lang="fr-FR" dirty="0"/>
              <a:t>’ </a:t>
            </a:r>
            <a:r>
              <a:rPr lang="fr-FR" dirty="0" err="1"/>
              <a:t>results</a:t>
            </a:r>
            <a:r>
              <a:rPr lang="fr-FR" dirty="0"/>
              <a:t>.</a:t>
            </a:r>
          </a:p>
          <a:p>
            <a:pPr lvl="1"/>
            <a:r>
              <a:rPr lang="fr-FR" dirty="0" err="1"/>
              <a:t>Find</a:t>
            </a:r>
            <a:r>
              <a:rPr lang="fr-FR" dirty="0"/>
              <a:t> </a:t>
            </a:r>
            <a:r>
              <a:rPr lang="fr-FR" dirty="0" err="1"/>
              <a:t>something</a:t>
            </a:r>
            <a:r>
              <a:rPr lang="fr-FR" dirty="0"/>
              <a:t> </a:t>
            </a:r>
            <a:r>
              <a:rPr lang="fr-FR" dirty="0" err="1"/>
              <a:t>else</a:t>
            </a:r>
            <a:r>
              <a:rPr lang="fr-FR" dirty="0"/>
              <a:t>? </a:t>
            </a:r>
          </a:p>
          <a:p>
            <a:r>
              <a:rPr lang="fr-FR" dirty="0"/>
              <a:t>Distance </a:t>
            </a:r>
            <a:r>
              <a:rPr lang="fr-FR" dirty="0" err="1"/>
              <a:t>correlation-based</a:t>
            </a:r>
            <a:r>
              <a:rPr lang="fr-FR" dirty="0"/>
              <a:t> </a:t>
            </a:r>
            <a:r>
              <a:rPr lang="fr-FR" dirty="0" err="1"/>
              <a:t>periodograms</a:t>
            </a:r>
            <a:r>
              <a:rPr lang="fr-FR" dirty="0"/>
              <a:t>:</a:t>
            </a:r>
          </a:p>
          <a:p>
            <a:pPr lvl="1"/>
            <a:r>
              <a:rPr lang="fr-FR" dirty="0"/>
              <a:t>No </a:t>
            </a:r>
            <a:r>
              <a:rPr lang="fr-FR" dirty="0" err="1"/>
              <a:t>sinusoidal</a:t>
            </a:r>
            <a:r>
              <a:rPr lang="fr-FR" dirty="0"/>
              <a:t> </a:t>
            </a:r>
            <a:r>
              <a:rPr lang="fr-FR" dirty="0" err="1"/>
              <a:t>assumption</a:t>
            </a:r>
            <a:endParaRPr lang="fr-FR" dirty="0"/>
          </a:p>
          <a:p>
            <a:pPr lvl="1"/>
            <a:r>
              <a:rPr lang="fr-FR" dirty="0"/>
              <a:t>Shift: </a:t>
            </a:r>
            <a:r>
              <a:rPr lang="fr-FR" dirty="0" err="1"/>
              <a:t>shape</a:t>
            </a:r>
            <a:r>
              <a:rPr lang="fr-FR" dirty="0"/>
              <a:t> variations influence </a:t>
            </a:r>
            <a:r>
              <a:rPr lang="fr-FR" dirty="0" err="1"/>
              <a:t>is</a:t>
            </a:r>
            <a:r>
              <a:rPr lang="fr-FR" dirty="0"/>
              <a:t> </a:t>
            </a:r>
            <a:r>
              <a:rPr lang="fr-FR" dirty="0" err="1"/>
              <a:t>controlled</a:t>
            </a:r>
            <a:endParaRPr lang="fr-FR" dirty="0"/>
          </a:p>
          <a:p>
            <a:pPr lvl="2"/>
            <a:r>
              <a:rPr lang="fr-FR" dirty="0"/>
              <a:t>Sensitive to line </a:t>
            </a:r>
            <a:r>
              <a:rPr lang="fr-FR" dirty="0" err="1"/>
              <a:t>displacements</a:t>
            </a:r>
            <a:r>
              <a:rPr lang="fr-FR" dirty="0"/>
              <a:t>.</a:t>
            </a:r>
          </a:p>
          <a:p>
            <a:pPr lvl="1"/>
            <a:r>
              <a:rPr lang="fr-FR" dirty="0"/>
              <a:t>Shape: shift variations influence </a:t>
            </a:r>
            <a:r>
              <a:rPr lang="fr-FR" dirty="0" err="1"/>
              <a:t>is</a:t>
            </a:r>
            <a:r>
              <a:rPr lang="fr-FR" dirty="0"/>
              <a:t> </a:t>
            </a:r>
            <a:r>
              <a:rPr lang="fr-FR" dirty="0" err="1"/>
              <a:t>controlled</a:t>
            </a:r>
            <a:endParaRPr lang="fr-FR" dirty="0"/>
          </a:p>
          <a:p>
            <a:pPr lvl="2"/>
            <a:r>
              <a:rPr lang="fr-FR" dirty="0"/>
              <a:t>Sensitive to </a:t>
            </a:r>
            <a:r>
              <a:rPr lang="fr-FR" dirty="0" err="1"/>
              <a:t>shape</a:t>
            </a:r>
            <a:r>
              <a:rPr lang="fr-FR" dirty="0"/>
              <a:t> variations.</a:t>
            </a:r>
          </a:p>
        </p:txBody>
      </p:sp>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a:xfrm>
            <a:off x="904875" y="131032"/>
            <a:ext cx="6759949" cy="1072753"/>
          </a:xfrm>
        </p:spPr>
        <p:txBody>
          <a:bodyPr/>
          <a:lstStyle/>
          <a:p>
            <a:r>
              <a:rPr lang="fr-FR" dirty="0"/>
              <a:t>Motivation II</a:t>
            </a:r>
            <a:br>
              <a:rPr lang="fr-FR" dirty="0"/>
            </a:br>
            <a:r>
              <a:rPr lang="fr-FR" dirty="0" err="1"/>
              <a:t>Why</a:t>
            </a:r>
            <a:r>
              <a:rPr lang="fr-FR" dirty="0"/>
              <a:t> </a:t>
            </a:r>
            <a:r>
              <a:rPr lang="fr-FR" dirty="0" err="1"/>
              <a:t>this</a:t>
            </a:r>
            <a:r>
              <a:rPr lang="fr-FR" dirty="0"/>
              <a:t> new </a:t>
            </a:r>
            <a:r>
              <a:rPr lang="fr-FR" dirty="0" err="1"/>
              <a:t>approach</a:t>
            </a:r>
            <a:r>
              <a:rPr lang="fr-FR" dirty="0"/>
              <a:t> and </a:t>
            </a:r>
            <a:r>
              <a:rPr lang="fr-FR" dirty="0" err="1"/>
              <a:t>what</a:t>
            </a:r>
            <a:r>
              <a:rPr lang="fr-FR" dirty="0"/>
              <a:t> </a:t>
            </a:r>
            <a:r>
              <a:rPr lang="fr-FR" dirty="0" err="1"/>
              <a:t>does</a:t>
            </a:r>
            <a:r>
              <a:rPr lang="fr-FR" dirty="0"/>
              <a:t> </a:t>
            </a:r>
            <a:r>
              <a:rPr lang="fr-FR" dirty="0" err="1"/>
              <a:t>it</a:t>
            </a:r>
            <a:r>
              <a:rPr lang="fr-FR" dirty="0"/>
              <a:t> do?</a:t>
            </a:r>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p:txBody>
          <a:bodyPr/>
          <a:lstStyle/>
          <a:p>
            <a:fld id="{E1E1CD7C-2161-7D43-862E-CE4C333CD873}" type="slidenum">
              <a:rPr lang="fr-FR" smtClean="0"/>
              <a:pPr/>
              <a:t>6</a:t>
            </a:fld>
            <a:endParaRPr lang="fr-FR" dirty="0"/>
          </a:p>
        </p:txBody>
      </p:sp>
      <p:sp>
        <p:nvSpPr>
          <p:cNvPr id="11" name="Accolade fermante 10">
            <a:extLst>
              <a:ext uri="{FF2B5EF4-FFF2-40B4-BE49-F238E27FC236}">
                <a16:creationId xmlns:a16="http://schemas.microsoft.com/office/drawing/2014/main" id="{65D337B9-51C6-4C5C-AAE8-BD47C9A3E777}"/>
              </a:ext>
            </a:extLst>
          </p:cNvPr>
          <p:cNvSpPr/>
          <p:nvPr/>
        </p:nvSpPr>
        <p:spPr>
          <a:xfrm>
            <a:off x="5970494" y="3611198"/>
            <a:ext cx="197224" cy="104887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12" name="ZoneTexte 11">
            <a:extLst>
              <a:ext uri="{FF2B5EF4-FFF2-40B4-BE49-F238E27FC236}">
                <a16:creationId xmlns:a16="http://schemas.microsoft.com/office/drawing/2014/main" id="{7C5030D2-55E5-B18E-57DC-3E4A19E66E0A}"/>
              </a:ext>
            </a:extLst>
          </p:cNvPr>
          <p:cNvSpPr txBox="1"/>
          <p:nvPr/>
        </p:nvSpPr>
        <p:spPr>
          <a:xfrm>
            <a:off x="6318343" y="3881717"/>
            <a:ext cx="2563906" cy="507831"/>
          </a:xfrm>
          <a:prstGeom prst="rect">
            <a:avLst/>
          </a:prstGeom>
          <a:noFill/>
        </p:spPr>
        <p:txBody>
          <a:bodyPr wrap="square" rtlCol="0">
            <a:spAutoFit/>
          </a:bodyPr>
          <a:lstStyle/>
          <a:p>
            <a:r>
              <a:rPr lang="fr-CH" dirty="0" err="1"/>
              <a:t>Two</a:t>
            </a:r>
            <a:r>
              <a:rPr lang="fr-CH" dirty="0"/>
              <a:t> </a:t>
            </a:r>
            <a:r>
              <a:rPr lang="fr-CH" dirty="0" err="1"/>
              <a:t>periodograms</a:t>
            </a:r>
            <a:r>
              <a:rPr lang="fr-CH" dirty="0"/>
              <a:t> for the </a:t>
            </a:r>
            <a:r>
              <a:rPr lang="fr-CH" dirty="0" err="1"/>
              <a:t>price</a:t>
            </a:r>
            <a:r>
              <a:rPr lang="fr-CH" dirty="0"/>
              <a:t> of one</a:t>
            </a:r>
          </a:p>
        </p:txBody>
      </p:sp>
    </p:spTree>
    <p:extLst>
      <p:ext uri="{BB962C8B-B14F-4D97-AF65-F5344CB8AC3E}">
        <p14:creationId xmlns:p14="http://schemas.microsoft.com/office/powerpoint/2010/main" val="4294294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C04D4F0-9F00-D043-B80F-52268AB0057D}"/>
              </a:ext>
            </a:extLst>
          </p:cNvPr>
          <p:cNvSpPr>
            <a:spLocks noGrp="1"/>
          </p:cNvSpPr>
          <p:nvPr>
            <p:ph idx="1"/>
          </p:nvPr>
        </p:nvSpPr>
        <p:spPr>
          <a:xfrm>
            <a:off x="904875" y="1049919"/>
            <a:ext cx="7726363" cy="3386772"/>
          </a:xfrm>
        </p:spPr>
        <p:txBody>
          <a:bodyPr>
            <a:normAutofit/>
          </a:bodyPr>
          <a:lstStyle/>
          <a:p>
            <a:r>
              <a:rPr lang="fr-FR" sz="1400" b="1" dirty="0" err="1"/>
              <a:t>Pearson’s</a:t>
            </a:r>
            <a:r>
              <a:rPr lang="fr-FR" sz="1400" b="1" dirty="0"/>
              <a:t> </a:t>
            </a:r>
            <a:r>
              <a:rPr lang="fr-FR" sz="1400" b="1" dirty="0" err="1"/>
              <a:t>correlation</a:t>
            </a:r>
            <a:r>
              <a:rPr lang="fr-FR" sz="1400" dirty="0"/>
              <a:t>: </a:t>
            </a:r>
            <a:r>
              <a:rPr lang="fr-FR" sz="1400" dirty="0" err="1"/>
              <a:t>measure</a:t>
            </a:r>
            <a:r>
              <a:rPr lang="fr-FR" sz="1400" dirty="0"/>
              <a:t> of </a:t>
            </a:r>
            <a:r>
              <a:rPr lang="fr-FR" sz="1400" dirty="0" err="1"/>
              <a:t>linear</a:t>
            </a:r>
            <a:r>
              <a:rPr lang="fr-FR" sz="1400" dirty="0"/>
              <a:t> </a:t>
            </a:r>
            <a:r>
              <a:rPr lang="fr-FR" sz="1400" dirty="0" err="1"/>
              <a:t>statistical</a:t>
            </a:r>
            <a:r>
              <a:rPr lang="fr-FR" sz="1400" dirty="0"/>
              <a:t> </a:t>
            </a:r>
            <a:r>
              <a:rPr lang="fr-FR" sz="1400" dirty="0" err="1"/>
              <a:t>relationship</a:t>
            </a:r>
            <a:r>
              <a:rPr lang="fr-FR" sz="1400" dirty="0"/>
              <a:t> </a:t>
            </a:r>
            <a:r>
              <a:rPr lang="fr-FR" sz="1400" dirty="0" err="1"/>
              <a:t>between</a:t>
            </a:r>
            <a:r>
              <a:rPr lang="fr-FR" sz="1400" dirty="0"/>
              <a:t> </a:t>
            </a:r>
            <a:r>
              <a:rPr lang="fr-FR" sz="1400" dirty="0" err="1"/>
              <a:t>two</a:t>
            </a:r>
            <a:r>
              <a:rPr lang="fr-FR" sz="1400" dirty="0"/>
              <a:t> </a:t>
            </a:r>
            <a:r>
              <a:rPr lang="fr-FR" sz="1400" dirty="0" err="1"/>
              <a:t>random</a:t>
            </a:r>
            <a:r>
              <a:rPr lang="fr-FR" sz="1400" dirty="0"/>
              <a:t> variables	</a:t>
            </a:r>
            <a:r>
              <a:rPr lang="fr-FR" sz="1400" dirty="0" err="1"/>
              <a:t>linear</a:t>
            </a:r>
            <a:r>
              <a:rPr lang="fr-FR" sz="1400" dirty="0"/>
              <a:t> </a:t>
            </a:r>
            <a:r>
              <a:rPr lang="fr-FR" sz="1400" dirty="0" err="1"/>
              <a:t>dependence</a:t>
            </a:r>
            <a:r>
              <a:rPr lang="fr-FR" sz="1400" dirty="0"/>
              <a:t> </a:t>
            </a:r>
          </a:p>
          <a:p>
            <a:r>
              <a:rPr lang="fr-FR" sz="1400" b="1" dirty="0"/>
              <a:t>Distance </a:t>
            </a:r>
            <a:r>
              <a:rPr lang="fr-FR" sz="1400" b="1" dirty="0" err="1"/>
              <a:t>correlation</a:t>
            </a:r>
            <a:r>
              <a:rPr lang="fr-FR" sz="1400" b="1" dirty="0"/>
              <a:t>(</a:t>
            </a:r>
            <a:r>
              <a:rPr lang="fr-FR" sz="1400" b="1" dirty="0" err="1"/>
              <a:t>Szèkely</a:t>
            </a:r>
            <a:r>
              <a:rPr lang="fr-FR" sz="1400" b="1" dirty="0"/>
              <a:t>, 2005)</a:t>
            </a:r>
            <a:r>
              <a:rPr lang="fr-FR" sz="1400" dirty="0"/>
              <a:t>: </a:t>
            </a:r>
            <a:r>
              <a:rPr lang="fr-FR" sz="1400" dirty="0" err="1"/>
              <a:t>measure</a:t>
            </a:r>
            <a:r>
              <a:rPr lang="fr-FR" sz="1400" dirty="0"/>
              <a:t> of </a:t>
            </a:r>
            <a:r>
              <a:rPr lang="fr-FR" sz="1400" dirty="0" err="1"/>
              <a:t>both</a:t>
            </a:r>
            <a:r>
              <a:rPr lang="fr-FR" sz="1400" dirty="0"/>
              <a:t> </a:t>
            </a:r>
            <a:r>
              <a:rPr lang="fr-FR" sz="1400" dirty="0" err="1"/>
              <a:t>linear</a:t>
            </a:r>
            <a:r>
              <a:rPr lang="fr-FR" sz="1400" dirty="0"/>
              <a:t> and non </a:t>
            </a:r>
            <a:r>
              <a:rPr lang="fr-FR" sz="1400" dirty="0" err="1"/>
              <a:t>linear</a:t>
            </a:r>
            <a:r>
              <a:rPr lang="fr-FR" sz="1400" dirty="0"/>
              <a:t> </a:t>
            </a:r>
            <a:r>
              <a:rPr lang="fr-FR" sz="1400" dirty="0" err="1"/>
              <a:t>relationships</a:t>
            </a:r>
            <a:r>
              <a:rPr lang="fr-FR" sz="1400" dirty="0"/>
              <a:t> </a:t>
            </a:r>
            <a:r>
              <a:rPr lang="fr-FR" sz="1400" dirty="0" err="1"/>
              <a:t>between</a:t>
            </a:r>
            <a:r>
              <a:rPr lang="fr-FR" sz="1400" dirty="0"/>
              <a:t> </a:t>
            </a:r>
            <a:r>
              <a:rPr lang="fr-FR" sz="1400" dirty="0" err="1"/>
              <a:t>two</a:t>
            </a:r>
            <a:r>
              <a:rPr lang="fr-FR" sz="1400" dirty="0"/>
              <a:t> </a:t>
            </a:r>
            <a:r>
              <a:rPr lang="fr-FR" sz="1400" dirty="0" err="1"/>
              <a:t>random</a:t>
            </a:r>
            <a:r>
              <a:rPr lang="fr-FR" sz="1400" dirty="0"/>
              <a:t> variables.</a:t>
            </a:r>
          </a:p>
        </p:txBody>
      </p:sp>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a:xfrm>
            <a:off x="904875" y="131032"/>
            <a:ext cx="8043068" cy="1072753"/>
          </a:xfrm>
        </p:spPr>
        <p:txBody>
          <a:bodyPr>
            <a:noAutofit/>
          </a:bodyPr>
          <a:lstStyle/>
          <a:p>
            <a:r>
              <a:rPr lang="fr-FR" dirty="0" err="1"/>
              <a:t>Mathematical</a:t>
            </a:r>
            <a:r>
              <a:rPr lang="fr-FR" dirty="0"/>
              <a:t> </a:t>
            </a:r>
            <a:r>
              <a:rPr lang="fr-FR" dirty="0" err="1"/>
              <a:t>framework</a:t>
            </a:r>
            <a:r>
              <a:rPr lang="fr-FR" dirty="0"/>
              <a:t> I</a:t>
            </a:r>
            <a:br>
              <a:rPr lang="fr-FR" dirty="0"/>
            </a:br>
            <a:r>
              <a:rPr lang="fr-FR" dirty="0"/>
              <a:t>Semi-partial distance </a:t>
            </a:r>
            <a:r>
              <a:rPr lang="fr-FR" dirty="0" err="1"/>
              <a:t>correlation</a:t>
            </a:r>
            <a:r>
              <a:rPr lang="fr-FR" dirty="0"/>
              <a:t>: A </a:t>
            </a:r>
            <a:r>
              <a:rPr lang="fr-FR" dirty="0" err="1"/>
              <a:t>didactic</a:t>
            </a:r>
            <a:r>
              <a:rPr lang="fr-FR" dirty="0"/>
              <a:t> </a:t>
            </a:r>
            <a:r>
              <a:rPr lang="fr-FR" dirty="0" err="1"/>
              <a:t>example</a:t>
            </a:r>
            <a:endParaRPr lang="fr-FR" dirty="0"/>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p:txBody>
          <a:bodyPr/>
          <a:lstStyle/>
          <a:p>
            <a:fld id="{E1E1CD7C-2161-7D43-862E-CE4C333CD873}" type="slidenum">
              <a:rPr lang="fr-FR" smtClean="0"/>
              <a:pPr/>
              <a:t>7</a:t>
            </a:fld>
            <a:endParaRPr lang="fr-FR" dirty="0"/>
          </a:p>
        </p:txBody>
      </p:sp>
      <p:pic>
        <p:nvPicPr>
          <p:cNvPr id="8" name="Image 7" descr="Une image contenant dessin, croquis, motif&#10;&#10;Description générée automatiquement">
            <a:extLst>
              <a:ext uri="{FF2B5EF4-FFF2-40B4-BE49-F238E27FC236}">
                <a16:creationId xmlns:a16="http://schemas.microsoft.com/office/drawing/2014/main" id="{54602F94-F6A1-5B21-B4FC-B6AAB03ED0BC}"/>
              </a:ext>
            </a:extLst>
          </p:cNvPr>
          <p:cNvPicPr>
            <a:picLocks noChangeAspect="1"/>
          </p:cNvPicPr>
          <p:nvPr/>
        </p:nvPicPr>
        <p:blipFill>
          <a:blip r:embed="rId3"/>
          <a:stretch>
            <a:fillRect/>
          </a:stretch>
        </p:blipFill>
        <p:spPr>
          <a:xfrm>
            <a:off x="4643719" y="1826257"/>
            <a:ext cx="4375943" cy="2750919"/>
          </a:xfrm>
          <a:prstGeom prst="rect">
            <a:avLst/>
          </a:prstGeom>
          <a:ln w="12700">
            <a:solidFill>
              <a:srgbClr val="000000"/>
            </a:solidFill>
          </a:ln>
        </p:spPr>
      </p:pic>
      <p:pic>
        <p:nvPicPr>
          <p:cNvPr id="10" name="Image 9" descr="Une image contenant dessin, croquis, Dessin d’enfant, art&#10;&#10;Description générée automatiquement">
            <a:extLst>
              <a:ext uri="{FF2B5EF4-FFF2-40B4-BE49-F238E27FC236}">
                <a16:creationId xmlns:a16="http://schemas.microsoft.com/office/drawing/2014/main" id="{66AEF344-E27B-B8D6-DF74-DBD794EEF5B5}"/>
              </a:ext>
            </a:extLst>
          </p:cNvPr>
          <p:cNvPicPr>
            <a:picLocks noChangeAspect="1"/>
          </p:cNvPicPr>
          <p:nvPr/>
        </p:nvPicPr>
        <p:blipFill>
          <a:blip r:embed="rId4"/>
          <a:stretch>
            <a:fillRect/>
          </a:stretch>
        </p:blipFill>
        <p:spPr>
          <a:xfrm>
            <a:off x="124340" y="2571750"/>
            <a:ext cx="4375943" cy="1998043"/>
          </a:xfrm>
          <a:prstGeom prst="rect">
            <a:avLst/>
          </a:prstGeom>
          <a:ln w="12700">
            <a:solidFill>
              <a:schemeClr val="tx1"/>
            </a:solidFill>
          </a:ln>
        </p:spPr>
      </p:pic>
      <mc:AlternateContent xmlns:mc="http://schemas.openxmlformats.org/markup-compatibility/2006">
        <mc:Choice xmlns:a14="http://schemas.microsoft.com/office/drawing/2010/main" Requires="a14">
          <p:sp>
            <p:nvSpPr>
              <p:cNvPr id="11" name="ZoneTexte 10">
                <a:extLst>
                  <a:ext uri="{FF2B5EF4-FFF2-40B4-BE49-F238E27FC236}">
                    <a16:creationId xmlns:a16="http://schemas.microsoft.com/office/drawing/2014/main" id="{8A60CF85-A1F8-1270-2F7A-777FB4AE17AB}"/>
                  </a:ext>
                </a:extLst>
              </p:cNvPr>
              <p:cNvSpPr txBox="1"/>
              <p:nvPr/>
            </p:nvSpPr>
            <p:spPr>
              <a:xfrm>
                <a:off x="1290335" y="4583323"/>
                <a:ext cx="2043952" cy="507831"/>
              </a:xfrm>
              <a:prstGeom prst="rect">
                <a:avLst/>
              </a:prstGeom>
              <a:noFill/>
            </p:spPr>
            <p:txBody>
              <a:bodyPr wrap="square" rtlCol="0">
                <a:spAutoFit/>
              </a:bodyPr>
              <a:lstStyle/>
              <a:p>
                <a:pPr algn="ctr"/>
                <a:r>
                  <a:rPr lang="fr-CH" dirty="0"/>
                  <a:t>Correlation coefficient: </a:t>
                </a:r>
                <a14:m>
                  <m:oMath xmlns:m="http://schemas.openxmlformats.org/officeDocument/2006/math">
                    <m:r>
                      <a:rPr lang="fr-CH" b="0" i="1" smtClean="0">
                        <a:latin typeface="Cambria Math" panose="02040503050406030204" pitchFamily="18" charset="0"/>
                      </a:rPr>
                      <m:t>𝐶𝑜𝑟</m:t>
                    </m:r>
                    <m:r>
                      <a:rPr lang="fr-CH" b="0" i="1" smtClean="0">
                        <a:latin typeface="Cambria Math" panose="02040503050406030204" pitchFamily="18" charset="0"/>
                      </a:rPr>
                      <m:t>(</m:t>
                    </m:r>
                    <m:r>
                      <a:rPr lang="fr-CH" b="0" i="1" smtClean="0">
                        <a:latin typeface="Cambria Math" panose="02040503050406030204" pitchFamily="18" charset="0"/>
                      </a:rPr>
                      <m:t>𝑋</m:t>
                    </m:r>
                    <m:r>
                      <a:rPr lang="fr-CH" b="0" i="1" smtClean="0">
                        <a:latin typeface="Cambria Math" panose="02040503050406030204" pitchFamily="18" charset="0"/>
                      </a:rPr>
                      <m:t>,</m:t>
                    </m:r>
                    <m:r>
                      <a:rPr lang="fr-CH" b="0" i="1" smtClean="0">
                        <a:latin typeface="Cambria Math" panose="02040503050406030204" pitchFamily="18" charset="0"/>
                      </a:rPr>
                      <m:t>𝑌</m:t>
                    </m:r>
                    <m:r>
                      <a:rPr lang="fr-CH" b="0" i="1" smtClean="0">
                        <a:latin typeface="Cambria Math" panose="02040503050406030204" pitchFamily="18" charset="0"/>
                      </a:rPr>
                      <m:t>)</m:t>
                    </m:r>
                  </m:oMath>
                </a14:m>
                <a:endParaRPr lang="fr-CH" dirty="0"/>
              </a:p>
            </p:txBody>
          </p:sp>
        </mc:Choice>
        <mc:Fallback>
          <p:sp>
            <p:nvSpPr>
              <p:cNvPr id="11" name="ZoneTexte 10">
                <a:extLst>
                  <a:ext uri="{FF2B5EF4-FFF2-40B4-BE49-F238E27FC236}">
                    <a16:creationId xmlns:a16="http://schemas.microsoft.com/office/drawing/2014/main" id="{8A60CF85-A1F8-1270-2F7A-777FB4AE17AB}"/>
                  </a:ext>
                </a:extLst>
              </p:cNvPr>
              <p:cNvSpPr txBox="1">
                <a:spLocks noRot="1" noChangeAspect="1" noMove="1" noResize="1" noEditPoints="1" noAdjustHandles="1" noChangeArrowheads="1" noChangeShapeType="1" noTextEdit="1"/>
              </p:cNvSpPr>
              <p:nvPr/>
            </p:nvSpPr>
            <p:spPr>
              <a:xfrm>
                <a:off x="1290335" y="4583323"/>
                <a:ext cx="2043952" cy="507831"/>
              </a:xfrm>
              <a:prstGeom prst="rect">
                <a:avLst/>
              </a:prstGeom>
              <a:blipFill>
                <a:blip r:embed="rId5"/>
                <a:stretch>
                  <a:fillRect t="-2410" b="-6024"/>
                </a:stretch>
              </a:blipFill>
            </p:spPr>
            <p:txBody>
              <a:bodyPr/>
              <a:lstStyle/>
              <a:p>
                <a:r>
                  <a:rPr lang="fr-CH">
                    <a:noFill/>
                  </a:rPr>
                  <a:t> </a:t>
                </a:r>
              </a:p>
            </p:txBody>
          </p:sp>
        </mc:Fallback>
      </mc:AlternateContent>
      <mc:AlternateContent xmlns:mc="http://schemas.openxmlformats.org/markup-compatibility/2006">
        <mc:Choice xmlns:a14="http://schemas.microsoft.com/office/drawing/2010/main" Requires="a14">
          <p:sp>
            <p:nvSpPr>
              <p:cNvPr id="12" name="ZoneTexte 11">
                <a:extLst>
                  <a:ext uri="{FF2B5EF4-FFF2-40B4-BE49-F238E27FC236}">
                    <a16:creationId xmlns:a16="http://schemas.microsoft.com/office/drawing/2014/main" id="{6E824105-5003-C9BD-7044-71E1F4F620DB}"/>
                  </a:ext>
                </a:extLst>
              </p:cNvPr>
              <p:cNvSpPr txBox="1"/>
              <p:nvPr/>
            </p:nvSpPr>
            <p:spPr>
              <a:xfrm>
                <a:off x="5809713" y="4592499"/>
                <a:ext cx="2715722" cy="507831"/>
              </a:xfrm>
              <a:prstGeom prst="rect">
                <a:avLst/>
              </a:prstGeom>
              <a:noFill/>
            </p:spPr>
            <p:txBody>
              <a:bodyPr wrap="square" rtlCol="0">
                <a:spAutoFit/>
              </a:bodyPr>
              <a:lstStyle/>
              <a:p>
                <a:pPr algn="ctr"/>
                <a:r>
                  <a:rPr lang="fr-CH" dirty="0"/>
                  <a:t>Distance </a:t>
                </a:r>
                <a:r>
                  <a:rPr lang="fr-CH" dirty="0" err="1"/>
                  <a:t>correlation</a:t>
                </a:r>
                <a:r>
                  <a:rPr lang="fr-CH" dirty="0"/>
                  <a:t> coefficient: </a:t>
                </a:r>
                <a14:m>
                  <m:oMath xmlns:m="http://schemas.openxmlformats.org/officeDocument/2006/math">
                    <m:r>
                      <a:rPr lang="fr-CH" b="0" i="1" smtClean="0">
                        <a:latin typeface="Cambria Math" panose="02040503050406030204" pitchFamily="18" charset="0"/>
                      </a:rPr>
                      <m:t>𝑑𝐶𝑜𝑟</m:t>
                    </m:r>
                    <m:r>
                      <a:rPr lang="fr-CH" b="0" i="1" smtClean="0">
                        <a:latin typeface="Cambria Math" panose="02040503050406030204" pitchFamily="18" charset="0"/>
                      </a:rPr>
                      <m:t>(</m:t>
                    </m:r>
                    <m:r>
                      <a:rPr lang="fr-CH" b="0" i="1" smtClean="0">
                        <a:latin typeface="Cambria Math" panose="02040503050406030204" pitchFamily="18" charset="0"/>
                      </a:rPr>
                      <m:t>𝑋</m:t>
                    </m:r>
                    <m:r>
                      <a:rPr lang="fr-CH" b="0" i="1" smtClean="0">
                        <a:latin typeface="Cambria Math" panose="02040503050406030204" pitchFamily="18" charset="0"/>
                      </a:rPr>
                      <m:t>,</m:t>
                    </m:r>
                    <m:r>
                      <a:rPr lang="fr-CH" b="0" i="1" smtClean="0">
                        <a:latin typeface="Cambria Math" panose="02040503050406030204" pitchFamily="18" charset="0"/>
                      </a:rPr>
                      <m:t>𝑌</m:t>
                    </m:r>
                    <m:r>
                      <a:rPr lang="fr-CH" b="0" i="1" smtClean="0">
                        <a:latin typeface="Cambria Math" panose="02040503050406030204" pitchFamily="18" charset="0"/>
                      </a:rPr>
                      <m:t>)</m:t>
                    </m:r>
                  </m:oMath>
                </a14:m>
                <a:endParaRPr lang="fr-CH" dirty="0"/>
              </a:p>
            </p:txBody>
          </p:sp>
        </mc:Choice>
        <mc:Fallback>
          <p:sp>
            <p:nvSpPr>
              <p:cNvPr id="12" name="ZoneTexte 11">
                <a:extLst>
                  <a:ext uri="{FF2B5EF4-FFF2-40B4-BE49-F238E27FC236}">
                    <a16:creationId xmlns:a16="http://schemas.microsoft.com/office/drawing/2014/main" id="{6E824105-5003-C9BD-7044-71E1F4F620DB}"/>
                  </a:ext>
                </a:extLst>
              </p:cNvPr>
              <p:cNvSpPr txBox="1">
                <a:spLocks noRot="1" noChangeAspect="1" noMove="1" noResize="1" noEditPoints="1" noAdjustHandles="1" noChangeArrowheads="1" noChangeShapeType="1" noTextEdit="1"/>
              </p:cNvSpPr>
              <p:nvPr/>
            </p:nvSpPr>
            <p:spPr>
              <a:xfrm>
                <a:off x="5809713" y="4592499"/>
                <a:ext cx="2715722" cy="507831"/>
              </a:xfrm>
              <a:prstGeom prst="rect">
                <a:avLst/>
              </a:prstGeom>
              <a:blipFill>
                <a:blip r:embed="rId6"/>
                <a:stretch>
                  <a:fillRect t="-1190" b="-4762"/>
                </a:stretch>
              </a:blipFill>
            </p:spPr>
            <p:txBody>
              <a:bodyPr/>
              <a:lstStyle/>
              <a:p>
                <a:r>
                  <a:rPr lang="fr-CH">
                    <a:noFill/>
                  </a:rPr>
                  <a:t> </a:t>
                </a:r>
              </a:p>
            </p:txBody>
          </p:sp>
        </mc:Fallback>
      </mc:AlternateContent>
      <p:cxnSp>
        <p:nvCxnSpPr>
          <p:cNvPr id="16" name="Connecteur droit avec flèche 15">
            <a:extLst>
              <a:ext uri="{FF2B5EF4-FFF2-40B4-BE49-F238E27FC236}">
                <a16:creationId xmlns:a16="http://schemas.microsoft.com/office/drawing/2014/main" id="{D00BF68E-2082-078D-9598-F44A6829E6CB}"/>
              </a:ext>
            </a:extLst>
          </p:cNvPr>
          <p:cNvCxnSpPr>
            <a:cxnSpLocks/>
          </p:cNvCxnSpPr>
          <p:nvPr/>
        </p:nvCxnSpPr>
        <p:spPr>
          <a:xfrm>
            <a:off x="2052918" y="1380565"/>
            <a:ext cx="3406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9320FDCF-061B-9810-80C1-3D6893253A87}"/>
              </a:ext>
            </a:extLst>
          </p:cNvPr>
          <p:cNvCxnSpPr>
            <a:cxnSpLocks/>
          </p:cNvCxnSpPr>
          <p:nvPr/>
        </p:nvCxnSpPr>
        <p:spPr>
          <a:xfrm>
            <a:off x="1290335" y="2124635"/>
            <a:ext cx="3406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A0EDECEC-5595-3138-88DA-5D57C53B7257}"/>
              </a:ext>
            </a:extLst>
          </p:cNvPr>
          <p:cNvSpPr txBox="1"/>
          <p:nvPr/>
        </p:nvSpPr>
        <p:spPr>
          <a:xfrm>
            <a:off x="1640262" y="1974594"/>
            <a:ext cx="2268070" cy="300082"/>
          </a:xfrm>
          <a:prstGeom prst="rect">
            <a:avLst/>
          </a:prstGeom>
          <a:noFill/>
        </p:spPr>
        <p:txBody>
          <a:bodyPr wrap="square" rtlCol="0">
            <a:spAutoFit/>
          </a:bodyPr>
          <a:lstStyle/>
          <a:p>
            <a:r>
              <a:rPr lang="fr-CH" dirty="0"/>
              <a:t>General </a:t>
            </a:r>
            <a:r>
              <a:rPr lang="fr-CH" dirty="0" err="1"/>
              <a:t>dependence</a:t>
            </a:r>
            <a:endParaRPr lang="fr-CH" dirty="0"/>
          </a:p>
        </p:txBody>
      </p:sp>
    </p:spTree>
    <p:extLst>
      <p:ext uri="{BB962C8B-B14F-4D97-AF65-F5344CB8AC3E}">
        <p14:creationId xmlns:p14="http://schemas.microsoft.com/office/powerpoint/2010/main" val="1554736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Espace réservé du contenu 1">
                <a:extLst>
                  <a:ext uri="{FF2B5EF4-FFF2-40B4-BE49-F238E27FC236}">
                    <a16:creationId xmlns:a16="http://schemas.microsoft.com/office/drawing/2014/main" id="{3C04D4F0-9F00-D043-B80F-52268AB0057D}"/>
                  </a:ext>
                </a:extLst>
              </p:cNvPr>
              <p:cNvSpPr>
                <a:spLocks noGrp="1"/>
              </p:cNvSpPr>
              <p:nvPr>
                <p:ph idx="1"/>
              </p:nvPr>
            </p:nvSpPr>
            <p:spPr>
              <a:xfrm>
                <a:off x="448235" y="1163170"/>
                <a:ext cx="8499708" cy="3980330"/>
              </a:xfrm>
            </p:spPr>
            <p:txBody>
              <a:bodyPr>
                <a:normAutofit/>
              </a:bodyPr>
              <a:lstStyle/>
              <a:p>
                <a:r>
                  <a:rPr lang="fr-FR" b="1" dirty="0"/>
                  <a:t>Experiment</a:t>
                </a:r>
                <a:r>
                  <a:rPr lang="fr-FR" dirty="0"/>
                  <a:t>: </a:t>
                </a:r>
              </a:p>
              <a:p>
                <a:pPr lvl="1"/>
                <a:r>
                  <a:rPr lang="fr-FR" sz="1400" b="1" dirty="0"/>
                  <a:t>GOAL</a:t>
                </a:r>
                <a:r>
                  <a:rPr lang="fr-FR" sz="1400" dirty="0"/>
                  <a:t> : </a:t>
                </a:r>
                <a:r>
                  <a:rPr lang="fr-FR" sz="1400" dirty="0" err="1"/>
                  <a:t>Assess</a:t>
                </a:r>
                <a:r>
                  <a:rPr lang="fr-FR" sz="1400" dirty="0"/>
                  <a:t> the relation </a:t>
                </a:r>
                <a:r>
                  <a:rPr lang="fr-FR" sz="1400" dirty="0" err="1"/>
                  <a:t>between</a:t>
                </a:r>
                <a:r>
                  <a:rPr lang="fr-FR" sz="1400" dirty="0"/>
                  <a:t> </a:t>
                </a:r>
                <a:r>
                  <a:rPr lang="fr-FR" sz="1400" dirty="0" err="1"/>
                  <a:t>color</a:t>
                </a:r>
                <a:r>
                  <a:rPr lang="fr-FR" sz="1400" dirty="0"/>
                  <a:t>(</a:t>
                </a:r>
                <a14:m>
                  <m:oMath xmlns:m="http://schemas.openxmlformats.org/officeDocument/2006/math">
                    <m:r>
                      <a:rPr lang="fr-CH" sz="1400" b="1" i="1" smtClean="0">
                        <a:latin typeface="Cambria Math" panose="02040503050406030204" pitchFamily="18" charset="0"/>
                      </a:rPr>
                      <m:t>𝒙</m:t>
                    </m:r>
                  </m:oMath>
                </a14:m>
                <a:r>
                  <a:rPr lang="fr-FR" sz="1400" dirty="0"/>
                  <a:t>) and effective </a:t>
                </a:r>
                <a:r>
                  <a:rPr lang="fr-FR" sz="1400" dirty="0" err="1"/>
                  <a:t>temperature</a:t>
                </a:r>
                <a:r>
                  <a:rPr lang="fr-FR" sz="1400" dirty="0"/>
                  <a:t>(</a:t>
                </a:r>
                <a14:m>
                  <m:oMath xmlns:m="http://schemas.openxmlformats.org/officeDocument/2006/math">
                    <m:r>
                      <a:rPr lang="fr-CH" sz="1400" b="1" i="1" smtClean="0">
                        <a:latin typeface="Cambria Math" panose="02040503050406030204" pitchFamily="18" charset="0"/>
                      </a:rPr>
                      <m:t>𝒚</m:t>
                    </m:r>
                  </m:oMath>
                </a14:m>
                <a:r>
                  <a:rPr lang="fr-FR" sz="1400" dirty="0"/>
                  <a:t>) for stars.</a:t>
                </a:r>
              </a:p>
              <a:p>
                <a:pPr lvl="1"/>
                <a:r>
                  <a:rPr lang="fr-FR" sz="1400" dirty="0" err="1"/>
                  <a:t>Take</a:t>
                </a:r>
                <a:r>
                  <a:rPr lang="fr-FR" sz="1400" dirty="0"/>
                  <a:t> </a:t>
                </a:r>
                <a14:m>
                  <m:oMath xmlns:m="http://schemas.openxmlformats.org/officeDocument/2006/math">
                    <m:r>
                      <a:rPr lang="fr-CH" sz="1400" b="0" i="1" smtClean="0">
                        <a:latin typeface="Cambria Math" panose="02040503050406030204" pitchFamily="18" charset="0"/>
                      </a:rPr>
                      <m:t>𝑛</m:t>
                    </m:r>
                    <m:r>
                      <a:rPr lang="fr-CH" sz="1400" b="0" i="1" smtClean="0">
                        <a:latin typeface="Cambria Math" panose="02040503050406030204" pitchFamily="18" charset="0"/>
                      </a:rPr>
                      <m:t> </m:t>
                    </m:r>
                  </m:oMath>
                </a14:m>
                <a:r>
                  <a:rPr lang="fr-FR" sz="1400" dirty="0"/>
                  <a:t>stars and </a:t>
                </a:r>
                <a:r>
                  <a:rPr lang="fr-FR" sz="1400" dirty="0" err="1"/>
                  <a:t>measurements</a:t>
                </a:r>
                <a:r>
                  <a:rPr lang="fr-FR" sz="1400" dirty="0"/>
                  <a:t> of </a:t>
                </a:r>
                <a:r>
                  <a:rPr lang="fr-FR" sz="1400" dirty="0" err="1"/>
                  <a:t>color</a:t>
                </a:r>
                <a:r>
                  <a:rPr lang="fr-FR" sz="1400" dirty="0"/>
                  <a:t>, </a:t>
                </a:r>
                <a14:m>
                  <m:oMath xmlns:m="http://schemas.openxmlformats.org/officeDocument/2006/math">
                    <m:sSub>
                      <m:sSubPr>
                        <m:ctrlPr>
                          <a:rPr lang="fr-CH" sz="1400" b="0" i="1" smtClean="0">
                            <a:latin typeface="Cambria Math" panose="02040503050406030204" pitchFamily="18" charset="0"/>
                          </a:rPr>
                        </m:ctrlPr>
                      </m:sSubPr>
                      <m:e>
                        <m:r>
                          <a:rPr lang="fr-CH" sz="1400" b="0" i="1" smtClean="0">
                            <a:latin typeface="Cambria Math" panose="02040503050406030204" pitchFamily="18" charset="0"/>
                          </a:rPr>
                          <m:t>𝑇</m:t>
                        </m:r>
                      </m:e>
                      <m:sub>
                        <m:r>
                          <a:rPr lang="fr-CH" sz="1400" b="0" i="1" smtClean="0">
                            <a:latin typeface="Cambria Math" panose="02040503050406030204" pitchFamily="18" charset="0"/>
                          </a:rPr>
                          <m:t>𝑒𝑓𝑓</m:t>
                        </m:r>
                      </m:sub>
                    </m:sSub>
                  </m:oMath>
                </a14:m>
                <a:r>
                  <a:rPr lang="fr-CH" sz="1400" b="0" dirty="0"/>
                  <a:t> and line-of-</a:t>
                </a:r>
                <a:r>
                  <a:rPr lang="fr-CH" sz="1400" b="0" dirty="0" err="1"/>
                  <a:t>sight</a:t>
                </a:r>
                <a:r>
                  <a:rPr lang="fr-CH" sz="1400" b="0" dirty="0"/>
                  <a:t> </a:t>
                </a:r>
                <a:r>
                  <a:rPr lang="fr-CH" sz="1400" b="0" dirty="0" err="1"/>
                  <a:t>dust</a:t>
                </a:r>
                <a:r>
                  <a:rPr lang="fr-CH" sz="1400" b="0" dirty="0"/>
                  <a:t> </a:t>
                </a:r>
                <a:r>
                  <a:rPr lang="fr-CH" sz="1400" b="0" dirty="0" err="1"/>
                  <a:t>column</a:t>
                </a:r>
                <a:r>
                  <a:rPr lang="fr-CH" sz="1400" b="0" dirty="0"/>
                  <a:t> </a:t>
                </a:r>
                <a:r>
                  <a:rPr lang="fr-CH" sz="1400" b="0" dirty="0" err="1"/>
                  <a:t>density</a:t>
                </a:r>
                <a:r>
                  <a:rPr lang="fr-CH" sz="1400" b="0" dirty="0"/>
                  <a:t>(</a:t>
                </a:r>
                <a14:m>
                  <m:oMath xmlns:m="http://schemas.openxmlformats.org/officeDocument/2006/math">
                    <m:r>
                      <a:rPr lang="fr-CH" sz="1400" b="1" i="1" smtClean="0">
                        <a:latin typeface="Cambria Math" panose="02040503050406030204" pitchFamily="18" charset="0"/>
                      </a:rPr>
                      <m:t>𝒛</m:t>
                    </m:r>
                  </m:oMath>
                </a14:m>
                <a:r>
                  <a:rPr lang="fr-CH" sz="1400" b="0" dirty="0"/>
                  <a:t>).</a:t>
                </a:r>
              </a:p>
              <a:p>
                <a:pPr lvl="1"/>
                <a:endParaRPr lang="fr-CH" sz="1400" dirty="0"/>
              </a:p>
              <a:p>
                <a:pPr lvl="1"/>
                <a:endParaRPr lang="fr-CH" sz="1400" dirty="0"/>
              </a:p>
              <a:p>
                <a:pPr lvl="1"/>
                <a:endParaRPr lang="fr-CH" sz="1400" dirty="0"/>
              </a:p>
              <a:p>
                <a:pPr lvl="1"/>
                <a:r>
                  <a:rPr lang="fr-CH" sz="1400" dirty="0" err="1"/>
                  <a:t>Naive</a:t>
                </a:r>
                <a:r>
                  <a:rPr lang="fr-CH" sz="1400" dirty="0"/>
                  <a:t> </a:t>
                </a:r>
                <a:r>
                  <a:rPr lang="fr-CH" sz="1400" dirty="0" err="1"/>
                  <a:t>idea</a:t>
                </a:r>
                <a:r>
                  <a:rPr lang="fr-CH" sz="1400" dirty="0"/>
                  <a:t>: </a:t>
                </a:r>
                <a:r>
                  <a:rPr lang="fr-CH" sz="1400" dirty="0" err="1"/>
                  <a:t>compute</a:t>
                </a:r>
                <a:r>
                  <a:rPr lang="fr-CH" sz="1400" dirty="0"/>
                  <a:t> </a:t>
                </a:r>
                <a14:m>
                  <m:oMath xmlns:m="http://schemas.openxmlformats.org/officeDocument/2006/math">
                    <m:r>
                      <a:rPr lang="fr-CH" sz="1400" b="0" i="1" smtClean="0">
                        <a:latin typeface="Cambria Math" panose="02040503050406030204" pitchFamily="18" charset="0"/>
                      </a:rPr>
                      <m:t>𝐶𝑜𝑟</m:t>
                    </m:r>
                    <m:d>
                      <m:dPr>
                        <m:ctrlPr>
                          <a:rPr lang="fr-CH" sz="1400" b="0" i="1" smtClean="0">
                            <a:latin typeface="Cambria Math" panose="02040503050406030204" pitchFamily="18" charset="0"/>
                          </a:rPr>
                        </m:ctrlPr>
                      </m:dPr>
                      <m:e>
                        <m:r>
                          <a:rPr lang="fr-CH" sz="1400" b="0" i="1" smtClean="0">
                            <a:latin typeface="Cambria Math" panose="02040503050406030204" pitchFamily="18" charset="0"/>
                          </a:rPr>
                          <m:t>𝑥</m:t>
                        </m:r>
                        <m:r>
                          <a:rPr lang="fr-CH" sz="1400" b="0" i="1" smtClean="0">
                            <a:latin typeface="Cambria Math" panose="02040503050406030204" pitchFamily="18" charset="0"/>
                          </a:rPr>
                          <m:t>,</m:t>
                        </m:r>
                        <m:r>
                          <a:rPr lang="fr-CH" sz="1400" b="0" i="1" smtClean="0">
                            <a:latin typeface="Cambria Math" panose="02040503050406030204" pitchFamily="18" charset="0"/>
                          </a:rPr>
                          <m:t>𝑦</m:t>
                        </m:r>
                      </m:e>
                    </m:d>
                    <m:r>
                      <a:rPr lang="fr-CH" sz="1400" b="0" i="0" smtClean="0">
                        <a:latin typeface="Cambria Math" panose="02040503050406030204" pitchFamily="18" charset="0"/>
                      </a:rPr>
                      <m:t>=</m:t>
                    </m:r>
                    <m:f>
                      <m:fPr>
                        <m:ctrlPr>
                          <a:rPr lang="fr-CH" sz="1400" b="0" i="0" smtClean="0">
                            <a:latin typeface="Cambria Math" panose="02040503050406030204" pitchFamily="18" charset="0"/>
                          </a:rPr>
                        </m:ctrlPr>
                      </m:fPr>
                      <m:num>
                        <m:r>
                          <a:rPr lang="fr-CH" sz="1400" b="0" i="0" smtClean="0">
                            <a:latin typeface="Cambria Math" panose="02040503050406030204" pitchFamily="18" charset="0"/>
                          </a:rPr>
                          <m:t>1</m:t>
                        </m:r>
                      </m:num>
                      <m:den>
                        <m:r>
                          <m:rPr>
                            <m:sty m:val="p"/>
                          </m:rPr>
                          <a:rPr lang="fr-CH" sz="1400" b="0" i="0" smtClean="0">
                            <a:latin typeface="Cambria Math" panose="02040503050406030204" pitchFamily="18" charset="0"/>
                          </a:rPr>
                          <m:t>n</m:t>
                        </m:r>
                      </m:den>
                    </m:f>
                    <m:f>
                      <m:fPr>
                        <m:ctrlPr>
                          <a:rPr lang="fr-CH" sz="1400" b="1" i="1" smtClean="0">
                            <a:latin typeface="Cambria Math" panose="02040503050406030204" pitchFamily="18" charset="0"/>
                          </a:rPr>
                        </m:ctrlPr>
                      </m:fPr>
                      <m:num>
                        <m:d>
                          <m:dPr>
                            <m:begChr m:val="⟨"/>
                            <m:endChr m:val="⟩"/>
                            <m:ctrlPr>
                              <a:rPr lang="fr-CH" sz="1400" b="0" i="1" smtClean="0">
                                <a:latin typeface="Cambria Math" panose="02040503050406030204" pitchFamily="18" charset="0"/>
                              </a:rPr>
                            </m:ctrlPr>
                          </m:dPr>
                          <m:e>
                            <m:r>
                              <a:rPr lang="fr-CH" sz="1400" b="1" i="1" smtClean="0">
                                <a:latin typeface="Cambria Math" panose="02040503050406030204" pitchFamily="18" charset="0"/>
                              </a:rPr>
                              <m:t>𝒙</m:t>
                            </m:r>
                            <m:r>
                              <a:rPr lang="fr-CH" sz="1400" b="1" i="1" smtClean="0">
                                <a:latin typeface="Cambria Math" panose="02040503050406030204" pitchFamily="18" charset="0"/>
                              </a:rPr>
                              <m:t>,</m:t>
                            </m:r>
                            <m:r>
                              <a:rPr lang="fr-CH" sz="1400" b="1" i="1" smtClean="0">
                                <a:latin typeface="Cambria Math" panose="02040503050406030204" pitchFamily="18" charset="0"/>
                              </a:rPr>
                              <m:t>𝒚</m:t>
                            </m:r>
                          </m:e>
                        </m:d>
                      </m:num>
                      <m:den>
                        <m:sSub>
                          <m:sSubPr>
                            <m:ctrlPr>
                              <a:rPr lang="fr-CH" sz="1400" b="1" i="1" smtClean="0">
                                <a:latin typeface="Cambria Math" panose="02040503050406030204" pitchFamily="18" charset="0"/>
                              </a:rPr>
                            </m:ctrlPr>
                          </m:sSubPr>
                          <m:e>
                            <m:r>
                              <a:rPr lang="fr-CH" sz="1400" b="1" i="1" smtClean="0">
                                <a:latin typeface="Cambria Math" panose="02040503050406030204" pitchFamily="18" charset="0"/>
                              </a:rPr>
                              <m:t>𝝈</m:t>
                            </m:r>
                          </m:e>
                          <m:sub>
                            <m:r>
                              <a:rPr lang="fr-CH" sz="1400" b="1" i="1" smtClean="0">
                                <a:latin typeface="Cambria Math" panose="02040503050406030204" pitchFamily="18" charset="0"/>
                              </a:rPr>
                              <m:t>𝒙</m:t>
                            </m:r>
                          </m:sub>
                        </m:sSub>
                        <m:sSub>
                          <m:sSubPr>
                            <m:ctrlPr>
                              <a:rPr lang="fr-CH" sz="1400" b="1" i="1" smtClean="0">
                                <a:latin typeface="Cambria Math" panose="02040503050406030204" pitchFamily="18" charset="0"/>
                              </a:rPr>
                            </m:ctrlPr>
                          </m:sSubPr>
                          <m:e>
                            <m:r>
                              <a:rPr lang="fr-CH" sz="1400" b="1" i="1" smtClean="0">
                                <a:latin typeface="Cambria Math" panose="02040503050406030204" pitchFamily="18" charset="0"/>
                              </a:rPr>
                              <m:t>𝝈</m:t>
                            </m:r>
                          </m:e>
                          <m:sub>
                            <m:r>
                              <a:rPr lang="fr-CH" sz="1400" b="1" i="1" smtClean="0">
                                <a:latin typeface="Cambria Math" panose="02040503050406030204" pitchFamily="18" charset="0"/>
                              </a:rPr>
                              <m:t>𝒚</m:t>
                            </m:r>
                          </m:sub>
                        </m:sSub>
                      </m:den>
                    </m:f>
                  </m:oMath>
                </a14:m>
                <a:r>
                  <a:rPr lang="fr-FR" dirty="0"/>
                  <a:t>. </a:t>
                </a:r>
                <a:r>
                  <a:rPr lang="fr-FR" dirty="0" err="1"/>
                  <a:t>Problem</a:t>
                </a:r>
                <a:r>
                  <a:rPr lang="fr-FR" dirty="0"/>
                  <a:t>: </a:t>
                </a:r>
                <a:r>
                  <a:rPr lang="fr-FR" b="1" dirty="0"/>
                  <a:t>x </a:t>
                </a:r>
                <a:r>
                  <a:rPr lang="fr-FR" dirty="0"/>
                  <a:t>and </a:t>
                </a:r>
                <a:r>
                  <a:rPr lang="fr-FR" b="1" dirty="0"/>
                  <a:t>y </a:t>
                </a:r>
                <a:r>
                  <a:rPr lang="fr-FR" dirty="0" err="1"/>
                  <a:t>may</a:t>
                </a:r>
                <a:r>
                  <a:rPr lang="fr-FR" dirty="0"/>
                  <a:t> </a:t>
                </a:r>
                <a:r>
                  <a:rPr lang="fr-FR" dirty="0" err="1"/>
                  <a:t>be</a:t>
                </a:r>
                <a:r>
                  <a:rPr lang="fr-FR" dirty="0"/>
                  <a:t> </a:t>
                </a:r>
                <a:r>
                  <a:rPr lang="fr-FR" dirty="0" err="1"/>
                  <a:t>correlated</a:t>
                </a:r>
                <a:r>
                  <a:rPr lang="fr-FR" dirty="0"/>
                  <a:t> </a:t>
                </a:r>
                <a:r>
                  <a:rPr lang="fr-FR" dirty="0" err="1"/>
                  <a:t>with</a:t>
                </a:r>
                <a:r>
                  <a:rPr lang="fr-FR" dirty="0"/>
                  <a:t> </a:t>
                </a:r>
                <a:r>
                  <a:rPr lang="fr-FR" b="1" dirty="0"/>
                  <a:t>z</a:t>
                </a:r>
                <a:r>
                  <a:rPr lang="fr-FR" dirty="0"/>
                  <a:t>! 		</a:t>
                </a:r>
                <a:r>
                  <a:rPr lang="fr-FR" b="1" dirty="0"/>
                  <a:t>z</a:t>
                </a:r>
                <a:r>
                  <a:rPr lang="fr-FR" dirty="0"/>
                  <a:t>: nuisance </a:t>
                </a:r>
                <a:r>
                  <a:rPr lang="fr-FR" dirty="0" err="1"/>
                  <a:t>parameter</a:t>
                </a:r>
                <a:r>
                  <a:rPr lang="fr-FR" dirty="0"/>
                  <a:t>.</a:t>
                </a:r>
              </a:p>
              <a:p>
                <a:pPr lvl="1"/>
                <a:r>
                  <a:rPr lang="fr-FR" sz="1400" dirty="0"/>
                  <a:t>Solution: Partial </a:t>
                </a:r>
                <a:r>
                  <a:rPr lang="fr-FR" sz="1400" dirty="0" err="1"/>
                  <a:t>correlation</a:t>
                </a:r>
                <a:r>
                  <a:rPr lang="fr-FR" sz="1400" dirty="0"/>
                  <a:t>: </a:t>
                </a:r>
                <a14:m>
                  <m:oMath xmlns:m="http://schemas.openxmlformats.org/officeDocument/2006/math">
                    <m:r>
                      <a:rPr lang="fr-CH" sz="1400" b="0" i="1" smtClean="0">
                        <a:latin typeface="Cambria Math" panose="02040503050406030204" pitchFamily="18" charset="0"/>
                      </a:rPr>
                      <m:t>𝑝𝐶𝑜𝑟</m:t>
                    </m:r>
                    <m:d>
                      <m:dPr>
                        <m:ctrlPr>
                          <a:rPr lang="fr-CH" sz="1400" b="0" i="1" smtClean="0">
                            <a:latin typeface="Cambria Math" panose="02040503050406030204" pitchFamily="18" charset="0"/>
                          </a:rPr>
                        </m:ctrlPr>
                      </m:dPr>
                      <m:e>
                        <m:r>
                          <a:rPr lang="fr-CH" sz="1400" b="0" i="1" smtClean="0">
                            <a:latin typeface="Cambria Math" panose="02040503050406030204" pitchFamily="18" charset="0"/>
                          </a:rPr>
                          <m:t>𝑥</m:t>
                        </m:r>
                        <m:r>
                          <a:rPr lang="fr-CH" sz="1400" b="0" i="1" smtClean="0">
                            <a:latin typeface="Cambria Math" panose="02040503050406030204" pitchFamily="18" charset="0"/>
                          </a:rPr>
                          <m:t>,</m:t>
                        </m:r>
                        <m:r>
                          <a:rPr lang="fr-CH" sz="1400" b="0" i="1" smtClean="0">
                            <a:latin typeface="Cambria Math" panose="02040503050406030204" pitchFamily="18" charset="0"/>
                          </a:rPr>
                          <m:t>𝑦</m:t>
                        </m:r>
                      </m:e>
                    </m:d>
                    <m:r>
                      <a:rPr lang="fr-CH" sz="1400" b="0" i="1" smtClean="0">
                        <a:latin typeface="Cambria Math" panose="02040503050406030204" pitchFamily="18" charset="0"/>
                      </a:rPr>
                      <m:t>=</m:t>
                    </m:r>
                    <m:f>
                      <m:fPr>
                        <m:ctrlPr>
                          <a:rPr lang="fr-CH" sz="1400" i="1" smtClean="0">
                            <a:latin typeface="Cambria Math" panose="02040503050406030204" pitchFamily="18" charset="0"/>
                          </a:rPr>
                        </m:ctrlPr>
                      </m:fPr>
                      <m:num>
                        <m:r>
                          <a:rPr lang="fr-CH" sz="1400" b="0" i="1" smtClean="0">
                            <a:latin typeface="Cambria Math" panose="02040503050406030204" pitchFamily="18" charset="0"/>
                          </a:rPr>
                          <m:t>1</m:t>
                        </m:r>
                      </m:num>
                      <m:den>
                        <m:r>
                          <a:rPr lang="fr-CH" sz="1400" b="0" i="1" smtClean="0">
                            <a:latin typeface="Cambria Math" panose="02040503050406030204" pitchFamily="18" charset="0"/>
                          </a:rPr>
                          <m:t>𝑛</m:t>
                        </m:r>
                      </m:den>
                    </m:f>
                    <m:f>
                      <m:fPr>
                        <m:ctrlPr>
                          <a:rPr lang="fr-CH" sz="1400" b="1" i="1" smtClean="0">
                            <a:latin typeface="Cambria Math" panose="02040503050406030204" pitchFamily="18" charset="0"/>
                          </a:rPr>
                        </m:ctrlPr>
                      </m:fPr>
                      <m:num>
                        <m:d>
                          <m:dPr>
                            <m:begChr m:val="⟨"/>
                            <m:endChr m:val="⟩"/>
                            <m:ctrlPr>
                              <a:rPr lang="fr-CH" sz="1400" b="0" i="1" smtClean="0">
                                <a:latin typeface="Cambria Math" panose="02040503050406030204" pitchFamily="18" charset="0"/>
                              </a:rPr>
                            </m:ctrlPr>
                          </m:dPr>
                          <m:e>
                            <m:sSub>
                              <m:sSubPr>
                                <m:ctrlPr>
                                  <a:rPr lang="fr-CH" sz="1400" b="1" i="1" smtClean="0">
                                    <a:latin typeface="Cambria Math" panose="02040503050406030204" pitchFamily="18" charset="0"/>
                                  </a:rPr>
                                </m:ctrlPr>
                              </m:sSubPr>
                              <m:e>
                                <m:r>
                                  <a:rPr lang="fr-CH" sz="1400" b="1" i="1" smtClean="0">
                                    <a:latin typeface="Cambria Math" panose="02040503050406030204" pitchFamily="18" charset="0"/>
                                  </a:rPr>
                                  <m:t>𝒆</m:t>
                                </m:r>
                              </m:e>
                              <m:sub>
                                <m:r>
                                  <a:rPr lang="fr-CH" sz="1400" b="1" i="1" smtClean="0">
                                    <a:latin typeface="Cambria Math" panose="02040503050406030204" pitchFamily="18" charset="0"/>
                                  </a:rPr>
                                  <m:t>𝒙</m:t>
                                </m:r>
                              </m:sub>
                            </m:sSub>
                            <m:r>
                              <a:rPr lang="fr-CH" sz="1400" b="1" i="1" smtClean="0">
                                <a:latin typeface="Cambria Math" panose="02040503050406030204" pitchFamily="18" charset="0"/>
                              </a:rPr>
                              <m:t>,</m:t>
                            </m:r>
                            <m:sSub>
                              <m:sSubPr>
                                <m:ctrlPr>
                                  <a:rPr lang="fr-CH" sz="1400" b="1" i="1" smtClean="0">
                                    <a:latin typeface="Cambria Math" panose="02040503050406030204" pitchFamily="18" charset="0"/>
                                  </a:rPr>
                                </m:ctrlPr>
                              </m:sSubPr>
                              <m:e>
                                <m:r>
                                  <a:rPr lang="fr-CH" sz="1400" b="1" i="1" smtClean="0">
                                    <a:latin typeface="Cambria Math" panose="02040503050406030204" pitchFamily="18" charset="0"/>
                                  </a:rPr>
                                  <m:t>𝒆</m:t>
                                </m:r>
                              </m:e>
                              <m:sub>
                                <m:r>
                                  <a:rPr lang="fr-CH" sz="1400" b="1" i="1" smtClean="0">
                                    <a:latin typeface="Cambria Math" panose="02040503050406030204" pitchFamily="18" charset="0"/>
                                  </a:rPr>
                                  <m:t>𝒚</m:t>
                                </m:r>
                              </m:sub>
                            </m:sSub>
                          </m:e>
                        </m:d>
                      </m:num>
                      <m:den>
                        <m:sSub>
                          <m:sSubPr>
                            <m:ctrlPr>
                              <a:rPr lang="fr-CH" sz="1400" b="1" i="1" smtClean="0">
                                <a:latin typeface="Cambria Math" panose="02040503050406030204" pitchFamily="18" charset="0"/>
                              </a:rPr>
                            </m:ctrlPr>
                          </m:sSubPr>
                          <m:e>
                            <m:r>
                              <a:rPr lang="fr-CH" sz="1400" b="1" i="1" smtClean="0">
                                <a:latin typeface="Cambria Math" panose="02040503050406030204" pitchFamily="18" charset="0"/>
                              </a:rPr>
                              <m:t>𝝈</m:t>
                            </m:r>
                          </m:e>
                          <m:sub>
                            <m:sSub>
                              <m:sSubPr>
                                <m:ctrlPr>
                                  <a:rPr lang="fr-CH" sz="1400" b="1" i="1" smtClean="0">
                                    <a:latin typeface="Cambria Math" panose="02040503050406030204" pitchFamily="18" charset="0"/>
                                  </a:rPr>
                                </m:ctrlPr>
                              </m:sSubPr>
                              <m:e>
                                <m:r>
                                  <a:rPr lang="fr-CH" sz="1400" b="1" i="1" smtClean="0">
                                    <a:latin typeface="Cambria Math" panose="02040503050406030204" pitchFamily="18" charset="0"/>
                                  </a:rPr>
                                  <m:t>𝒆</m:t>
                                </m:r>
                              </m:e>
                              <m:sub>
                                <m:r>
                                  <a:rPr lang="fr-CH" sz="1400" b="1" i="1" smtClean="0">
                                    <a:latin typeface="Cambria Math" panose="02040503050406030204" pitchFamily="18" charset="0"/>
                                  </a:rPr>
                                  <m:t>𝒙</m:t>
                                </m:r>
                              </m:sub>
                            </m:sSub>
                          </m:sub>
                        </m:sSub>
                        <m:sSub>
                          <m:sSubPr>
                            <m:ctrlPr>
                              <a:rPr lang="fr-CH" sz="1400" b="1" i="1" smtClean="0">
                                <a:latin typeface="Cambria Math" panose="02040503050406030204" pitchFamily="18" charset="0"/>
                              </a:rPr>
                            </m:ctrlPr>
                          </m:sSubPr>
                          <m:e>
                            <m:r>
                              <a:rPr lang="fr-CH" sz="1400" b="1" i="1" smtClean="0">
                                <a:latin typeface="Cambria Math" panose="02040503050406030204" pitchFamily="18" charset="0"/>
                              </a:rPr>
                              <m:t>𝝈</m:t>
                            </m:r>
                          </m:e>
                          <m:sub>
                            <m:sSub>
                              <m:sSubPr>
                                <m:ctrlPr>
                                  <a:rPr lang="fr-CH" sz="1400" b="1" i="1" smtClean="0">
                                    <a:latin typeface="Cambria Math" panose="02040503050406030204" pitchFamily="18" charset="0"/>
                                  </a:rPr>
                                </m:ctrlPr>
                              </m:sSubPr>
                              <m:e>
                                <m:r>
                                  <a:rPr lang="fr-CH" sz="1400" b="1" i="1" smtClean="0">
                                    <a:latin typeface="Cambria Math" panose="02040503050406030204" pitchFamily="18" charset="0"/>
                                  </a:rPr>
                                  <m:t>𝒆</m:t>
                                </m:r>
                              </m:e>
                              <m:sub>
                                <m:r>
                                  <a:rPr lang="fr-CH" sz="1400" b="1" i="1" smtClean="0">
                                    <a:latin typeface="Cambria Math" panose="02040503050406030204" pitchFamily="18" charset="0"/>
                                  </a:rPr>
                                  <m:t>𝒚</m:t>
                                </m:r>
                              </m:sub>
                            </m:sSub>
                          </m:sub>
                        </m:sSub>
                      </m:den>
                    </m:f>
                  </m:oMath>
                </a14:m>
                <a:r>
                  <a:rPr lang="fr-FR" sz="1400" dirty="0"/>
                  <a:t> or semi-partial: </a:t>
                </a:r>
                <a14:m>
                  <m:oMath xmlns:m="http://schemas.openxmlformats.org/officeDocument/2006/math">
                    <m:f>
                      <m:fPr>
                        <m:ctrlPr>
                          <a:rPr lang="fr-CH" sz="1400" i="1">
                            <a:latin typeface="Cambria Math" panose="02040503050406030204" pitchFamily="18" charset="0"/>
                          </a:rPr>
                        </m:ctrlPr>
                      </m:fPr>
                      <m:num>
                        <m:r>
                          <a:rPr lang="fr-CH" sz="1400" i="1">
                            <a:latin typeface="Cambria Math" panose="02040503050406030204" pitchFamily="18" charset="0"/>
                          </a:rPr>
                          <m:t>1</m:t>
                        </m:r>
                      </m:num>
                      <m:den>
                        <m:r>
                          <a:rPr lang="fr-CH" sz="1400" i="1">
                            <a:latin typeface="Cambria Math" panose="02040503050406030204" pitchFamily="18" charset="0"/>
                          </a:rPr>
                          <m:t>𝑛</m:t>
                        </m:r>
                      </m:den>
                    </m:f>
                    <m:f>
                      <m:fPr>
                        <m:ctrlPr>
                          <a:rPr lang="fr-CH" sz="1400" b="1" i="1">
                            <a:latin typeface="Cambria Math" panose="02040503050406030204" pitchFamily="18" charset="0"/>
                          </a:rPr>
                        </m:ctrlPr>
                      </m:fPr>
                      <m:num>
                        <m:d>
                          <m:dPr>
                            <m:begChr m:val="⟨"/>
                            <m:endChr m:val="⟩"/>
                            <m:ctrlPr>
                              <a:rPr lang="fr-CH" sz="1400" i="1">
                                <a:latin typeface="Cambria Math" panose="02040503050406030204" pitchFamily="18" charset="0"/>
                              </a:rPr>
                            </m:ctrlPr>
                          </m:dPr>
                          <m:e>
                            <m:sSub>
                              <m:sSubPr>
                                <m:ctrlPr>
                                  <a:rPr lang="fr-CH" sz="1400" b="1" i="1">
                                    <a:latin typeface="Cambria Math" panose="02040503050406030204" pitchFamily="18" charset="0"/>
                                  </a:rPr>
                                </m:ctrlPr>
                              </m:sSubPr>
                              <m:e>
                                <m:r>
                                  <a:rPr lang="fr-CH" sz="1400" b="1" i="1">
                                    <a:latin typeface="Cambria Math" panose="02040503050406030204" pitchFamily="18" charset="0"/>
                                  </a:rPr>
                                  <m:t>𝒆</m:t>
                                </m:r>
                              </m:e>
                              <m:sub>
                                <m:r>
                                  <a:rPr lang="fr-CH" sz="1400" b="1" i="1">
                                    <a:latin typeface="Cambria Math" panose="02040503050406030204" pitchFamily="18" charset="0"/>
                                  </a:rPr>
                                  <m:t>𝒙</m:t>
                                </m:r>
                              </m:sub>
                            </m:sSub>
                            <m:r>
                              <a:rPr lang="fr-CH" sz="1400" b="1" i="1">
                                <a:latin typeface="Cambria Math" panose="02040503050406030204" pitchFamily="18" charset="0"/>
                              </a:rPr>
                              <m:t>,</m:t>
                            </m:r>
                            <m:r>
                              <a:rPr lang="fr-CH" sz="1400" b="1" i="1" smtClean="0">
                                <a:latin typeface="Cambria Math" panose="02040503050406030204" pitchFamily="18" charset="0"/>
                              </a:rPr>
                              <m:t>𝒚</m:t>
                            </m:r>
                            <m:r>
                              <a:rPr lang="fr-CH" sz="1400" b="1" i="1" smtClean="0">
                                <a:latin typeface="Cambria Math" panose="02040503050406030204" pitchFamily="18" charset="0"/>
                              </a:rPr>
                              <m:t> </m:t>
                            </m:r>
                          </m:e>
                        </m:d>
                      </m:num>
                      <m:den>
                        <m:sSub>
                          <m:sSubPr>
                            <m:ctrlPr>
                              <a:rPr lang="fr-CH" sz="1400" b="1" i="1">
                                <a:latin typeface="Cambria Math" panose="02040503050406030204" pitchFamily="18" charset="0"/>
                              </a:rPr>
                            </m:ctrlPr>
                          </m:sSubPr>
                          <m:e>
                            <m:r>
                              <a:rPr lang="fr-CH" sz="1400" b="1" i="1">
                                <a:latin typeface="Cambria Math" panose="02040503050406030204" pitchFamily="18" charset="0"/>
                              </a:rPr>
                              <m:t>𝝈</m:t>
                            </m:r>
                          </m:e>
                          <m:sub>
                            <m:sSub>
                              <m:sSubPr>
                                <m:ctrlPr>
                                  <a:rPr lang="fr-CH" sz="1400" b="1" i="1">
                                    <a:latin typeface="Cambria Math" panose="02040503050406030204" pitchFamily="18" charset="0"/>
                                  </a:rPr>
                                </m:ctrlPr>
                              </m:sSubPr>
                              <m:e>
                                <m:r>
                                  <a:rPr lang="fr-CH" sz="1400" b="1" i="1">
                                    <a:latin typeface="Cambria Math" panose="02040503050406030204" pitchFamily="18" charset="0"/>
                                  </a:rPr>
                                  <m:t>𝒆</m:t>
                                </m:r>
                              </m:e>
                              <m:sub>
                                <m:r>
                                  <a:rPr lang="fr-CH" sz="1400" b="1" i="1">
                                    <a:latin typeface="Cambria Math" panose="02040503050406030204" pitchFamily="18" charset="0"/>
                                  </a:rPr>
                                  <m:t>𝒙</m:t>
                                </m:r>
                              </m:sub>
                            </m:sSub>
                          </m:sub>
                        </m:sSub>
                        <m:sSub>
                          <m:sSubPr>
                            <m:ctrlPr>
                              <a:rPr lang="fr-CH" sz="1400" b="1" i="1">
                                <a:latin typeface="Cambria Math" panose="02040503050406030204" pitchFamily="18" charset="0"/>
                              </a:rPr>
                            </m:ctrlPr>
                          </m:sSubPr>
                          <m:e>
                            <m:r>
                              <a:rPr lang="fr-CH" sz="1400" b="1" i="1">
                                <a:latin typeface="Cambria Math" panose="02040503050406030204" pitchFamily="18" charset="0"/>
                              </a:rPr>
                              <m:t>𝝈</m:t>
                            </m:r>
                          </m:e>
                          <m:sub>
                            <m:r>
                              <a:rPr lang="fr-CH" sz="1400" b="1" i="1" smtClean="0">
                                <a:latin typeface="Cambria Math" panose="02040503050406030204" pitchFamily="18" charset="0"/>
                              </a:rPr>
                              <m:t>𝒚</m:t>
                            </m:r>
                          </m:sub>
                        </m:sSub>
                      </m:den>
                    </m:f>
                  </m:oMath>
                </a14:m>
                <a:r>
                  <a:rPr lang="fr-FR" sz="1400" dirty="0"/>
                  <a:t> </a:t>
                </a:r>
              </a:p>
              <a:p>
                <a:pPr lvl="1"/>
                <a:r>
                  <a:rPr lang="fr-FR" sz="1400" dirty="0" err="1"/>
                  <a:t>From</a:t>
                </a:r>
                <a:r>
                  <a:rPr lang="fr-FR" sz="1400" dirty="0"/>
                  <a:t> </a:t>
                </a:r>
                <a:r>
                  <a:rPr lang="fr-FR" sz="1400" dirty="0" err="1"/>
                  <a:t>correlation</a:t>
                </a:r>
                <a:r>
                  <a:rPr lang="fr-FR" sz="1400" dirty="0"/>
                  <a:t> to distance </a:t>
                </a:r>
                <a:r>
                  <a:rPr lang="fr-FR" sz="1400" dirty="0" err="1"/>
                  <a:t>correlation</a:t>
                </a:r>
                <a:r>
                  <a:rPr lang="fr-FR" sz="1400" dirty="0"/>
                  <a:t>: </a:t>
                </a:r>
                <a:r>
                  <a:rPr lang="fr-FR" sz="1400" b="1" dirty="0"/>
                  <a:t>x, y, z		</a:t>
                </a:r>
                <a14:m>
                  <m:oMath xmlns:m="http://schemas.openxmlformats.org/officeDocument/2006/math">
                    <m:acc>
                      <m:accPr>
                        <m:chr m:val="̅"/>
                        <m:ctrlPr>
                          <a:rPr lang="fr-CH" sz="1400" b="1" i="1" smtClean="0">
                            <a:latin typeface="Cambria Math" panose="02040503050406030204" pitchFamily="18" charset="0"/>
                          </a:rPr>
                        </m:ctrlPr>
                      </m:accPr>
                      <m:e>
                        <m:acc>
                          <m:accPr>
                            <m:chr m:val="̅"/>
                            <m:ctrlPr>
                              <a:rPr lang="fr-CH" sz="1400" b="1" i="1" smtClean="0">
                                <a:latin typeface="Cambria Math" panose="02040503050406030204" pitchFamily="18" charset="0"/>
                              </a:rPr>
                            </m:ctrlPr>
                          </m:accPr>
                          <m:e>
                            <m:r>
                              <a:rPr lang="fr-CH" sz="1400" b="1" i="1" smtClean="0">
                                <a:latin typeface="Cambria Math" panose="02040503050406030204" pitchFamily="18" charset="0"/>
                              </a:rPr>
                              <m:t>𝒙</m:t>
                            </m:r>
                          </m:e>
                        </m:acc>
                      </m:e>
                    </m:acc>
                  </m:oMath>
                </a14:m>
                <a:r>
                  <a:rPr lang="fr-FR" sz="1400" dirty="0"/>
                  <a:t>,</a:t>
                </a:r>
                <a:r>
                  <a:rPr lang="fr-CH" sz="1400" b="1" dirty="0"/>
                  <a:t> </a:t>
                </a:r>
                <a14:m>
                  <m:oMath xmlns:m="http://schemas.openxmlformats.org/officeDocument/2006/math">
                    <m:acc>
                      <m:accPr>
                        <m:chr m:val="̅"/>
                        <m:ctrlPr>
                          <a:rPr lang="fr-CH" sz="1400" b="1" i="1">
                            <a:latin typeface="Cambria Math" panose="02040503050406030204" pitchFamily="18" charset="0"/>
                          </a:rPr>
                        </m:ctrlPr>
                      </m:accPr>
                      <m:e>
                        <m:acc>
                          <m:accPr>
                            <m:chr m:val="̅"/>
                            <m:ctrlPr>
                              <a:rPr lang="fr-CH" sz="1400" b="1" i="1">
                                <a:latin typeface="Cambria Math" panose="02040503050406030204" pitchFamily="18" charset="0"/>
                              </a:rPr>
                            </m:ctrlPr>
                          </m:accPr>
                          <m:e>
                            <m:r>
                              <a:rPr lang="fr-CH" sz="1400" b="1" i="1" smtClean="0">
                                <a:latin typeface="Cambria Math" panose="02040503050406030204" pitchFamily="18" charset="0"/>
                              </a:rPr>
                              <m:t>𝒚</m:t>
                            </m:r>
                          </m:e>
                        </m:acc>
                      </m:e>
                    </m:acc>
                  </m:oMath>
                </a14:m>
                <a:r>
                  <a:rPr lang="fr-FR" sz="1400" dirty="0"/>
                  <a:t>,</a:t>
                </a:r>
                <a:r>
                  <a:rPr lang="fr-CH" sz="1400" b="1" dirty="0"/>
                  <a:t> </a:t>
                </a:r>
                <a14:m>
                  <m:oMath xmlns:m="http://schemas.openxmlformats.org/officeDocument/2006/math">
                    <m:acc>
                      <m:accPr>
                        <m:chr m:val="̅"/>
                        <m:ctrlPr>
                          <a:rPr lang="fr-CH" sz="1400" b="1" i="1">
                            <a:latin typeface="Cambria Math" panose="02040503050406030204" pitchFamily="18" charset="0"/>
                          </a:rPr>
                        </m:ctrlPr>
                      </m:accPr>
                      <m:e>
                        <m:acc>
                          <m:accPr>
                            <m:chr m:val="̅"/>
                            <m:ctrlPr>
                              <a:rPr lang="fr-CH" sz="1400" b="1" i="1">
                                <a:latin typeface="Cambria Math" panose="02040503050406030204" pitchFamily="18" charset="0"/>
                              </a:rPr>
                            </m:ctrlPr>
                          </m:accPr>
                          <m:e>
                            <m:r>
                              <a:rPr lang="fr-CH" sz="1400" b="1" i="1" smtClean="0">
                                <a:latin typeface="Cambria Math" panose="02040503050406030204" pitchFamily="18" charset="0"/>
                              </a:rPr>
                              <m:t>𝒛</m:t>
                            </m:r>
                          </m:e>
                        </m:acc>
                      </m:e>
                    </m:acc>
                  </m:oMath>
                </a14:m>
                <a:r>
                  <a:rPr lang="fr-FR" sz="1400" dirty="0"/>
                  <a:t> (distance matrices)</a:t>
                </a:r>
              </a:p>
              <a:p>
                <a:r>
                  <a:rPr lang="fr-FR" b="1" dirty="0"/>
                  <a:t>For us: </a:t>
                </a:r>
                <a14:m>
                  <m:oMath xmlns:m="http://schemas.openxmlformats.org/officeDocument/2006/math">
                    <m:acc>
                      <m:accPr>
                        <m:chr m:val="̅"/>
                        <m:ctrlPr>
                          <a:rPr lang="fr-CH" b="1" i="1">
                            <a:latin typeface="Cambria Math" panose="02040503050406030204" pitchFamily="18" charset="0"/>
                          </a:rPr>
                        </m:ctrlPr>
                      </m:accPr>
                      <m:e>
                        <m:acc>
                          <m:accPr>
                            <m:chr m:val="̅"/>
                            <m:ctrlPr>
                              <a:rPr lang="fr-CH" b="1" i="1">
                                <a:latin typeface="Cambria Math" panose="02040503050406030204" pitchFamily="18" charset="0"/>
                              </a:rPr>
                            </m:ctrlPr>
                          </m:accPr>
                          <m:e>
                            <m:r>
                              <a:rPr lang="fr-CH" b="1" i="1" smtClean="0">
                                <a:latin typeface="Cambria Math" panose="02040503050406030204" pitchFamily="18" charset="0"/>
                              </a:rPr>
                              <m:t>𝝓</m:t>
                            </m:r>
                          </m:e>
                        </m:acc>
                      </m:e>
                    </m:acc>
                  </m:oMath>
                </a14:m>
                <a:r>
                  <a:rPr lang="fr-FR" dirty="0"/>
                  <a:t>: phase,</a:t>
                </a:r>
                <a14:m>
                  <m:oMath xmlns:m="http://schemas.openxmlformats.org/officeDocument/2006/math">
                    <m:acc>
                      <m:accPr>
                        <m:chr m:val="̅"/>
                        <m:ctrlPr>
                          <a:rPr lang="fr-CH" b="1" i="1">
                            <a:latin typeface="Cambria Math" panose="02040503050406030204" pitchFamily="18" charset="0"/>
                          </a:rPr>
                        </m:ctrlPr>
                      </m:accPr>
                      <m:e>
                        <m:acc>
                          <m:accPr>
                            <m:chr m:val="̅"/>
                            <m:ctrlPr>
                              <a:rPr lang="fr-CH" b="1" i="1">
                                <a:latin typeface="Cambria Math" panose="02040503050406030204" pitchFamily="18" charset="0"/>
                              </a:rPr>
                            </m:ctrlPr>
                          </m:accPr>
                          <m:e>
                            <m:r>
                              <a:rPr lang="fr-CH" b="1" i="1" smtClean="0">
                                <a:latin typeface="Cambria Math" panose="02040503050406030204" pitchFamily="18" charset="0"/>
                              </a:rPr>
                              <m:t> </m:t>
                            </m:r>
                            <m:r>
                              <a:rPr lang="fr-CH" b="1" i="1" smtClean="0">
                                <a:latin typeface="Cambria Math" panose="02040503050406030204" pitchFamily="18" charset="0"/>
                              </a:rPr>
                              <m:t>𝝂</m:t>
                            </m:r>
                          </m:e>
                        </m:acc>
                      </m:e>
                    </m:acc>
                  </m:oMath>
                </a14:m>
                <a:r>
                  <a:rPr lang="fr-FR" dirty="0"/>
                  <a:t>: RV, </a:t>
                </a:r>
                <a14:m>
                  <m:oMath xmlns:m="http://schemas.openxmlformats.org/officeDocument/2006/math">
                    <m:acc>
                      <m:accPr>
                        <m:chr m:val="̅"/>
                        <m:ctrlPr>
                          <a:rPr lang="fr-CH" b="1" i="1">
                            <a:latin typeface="Cambria Math" panose="02040503050406030204" pitchFamily="18" charset="0"/>
                          </a:rPr>
                        </m:ctrlPr>
                      </m:accPr>
                      <m:e>
                        <m:acc>
                          <m:accPr>
                            <m:chr m:val="̅"/>
                            <m:ctrlPr>
                              <a:rPr lang="fr-CH" b="1" i="1">
                                <a:latin typeface="Cambria Math" panose="02040503050406030204" pitchFamily="18" charset="0"/>
                              </a:rPr>
                            </m:ctrlPr>
                          </m:accPr>
                          <m:e>
                            <m:r>
                              <a:rPr lang="fr-CH" b="1" i="1" smtClean="0">
                                <a:latin typeface="Cambria Math" panose="02040503050406030204" pitchFamily="18" charset="0"/>
                              </a:rPr>
                              <m:t>𝒔</m:t>
                            </m:r>
                          </m:e>
                        </m:acc>
                      </m:e>
                    </m:acc>
                  </m:oMath>
                </a14:m>
                <a:r>
                  <a:rPr lang="fr-FR" dirty="0"/>
                  <a:t>: </a:t>
                </a:r>
                <a:r>
                  <a:rPr lang="fr-FR" dirty="0" err="1"/>
                  <a:t>shape</a:t>
                </a:r>
                <a:r>
                  <a:rPr lang="fr-FR" dirty="0"/>
                  <a:t>(</a:t>
                </a:r>
                <a:r>
                  <a:rPr lang="fr-FR" dirty="0" err="1"/>
                  <a:t>spectra</a:t>
                </a:r>
                <a:r>
                  <a:rPr lang="fr-FR" dirty="0"/>
                  <a:t>)</a:t>
                </a:r>
              </a:p>
              <a:p>
                <a:pPr lvl="1"/>
                <a:r>
                  <a:rPr lang="fr-FR" b="1" dirty="0"/>
                  <a:t>One distance </a:t>
                </a:r>
                <a:r>
                  <a:rPr lang="fr-FR" b="1" dirty="0" err="1"/>
                  <a:t>metric</a:t>
                </a:r>
                <a:r>
                  <a:rPr lang="fr-FR" b="1" dirty="0"/>
                  <a:t> per matrix:</a:t>
                </a:r>
                <a14:m>
                  <m:oMath xmlns:m="http://schemas.openxmlformats.org/officeDocument/2006/math">
                    <m:sSub>
                      <m:sSubPr>
                        <m:ctrlPr>
                          <a:rPr lang="fr-CH" b="1" i="1" smtClean="0">
                            <a:latin typeface="Cambria Math" panose="02040503050406030204" pitchFamily="18" charset="0"/>
                          </a:rPr>
                        </m:ctrlPr>
                      </m:sSubPr>
                      <m:e>
                        <m:r>
                          <a:rPr lang="fr-CH" b="1" i="1" smtClean="0">
                            <a:latin typeface="Cambria Math" panose="02040503050406030204" pitchFamily="18" charset="0"/>
                          </a:rPr>
                          <m:t> </m:t>
                        </m:r>
                        <m:r>
                          <a:rPr lang="fr-CH" b="1" i="1" smtClean="0">
                            <a:latin typeface="Cambria Math" panose="02040503050406030204" pitchFamily="18" charset="0"/>
                          </a:rPr>
                          <m:t>𝒅</m:t>
                        </m:r>
                      </m:e>
                      <m:sub>
                        <m:r>
                          <a:rPr lang="fr-CH" b="1" i="1" smtClean="0">
                            <a:latin typeface="Cambria Math" panose="02040503050406030204" pitchFamily="18" charset="0"/>
                          </a:rPr>
                          <m:t>𝝓</m:t>
                        </m:r>
                      </m:sub>
                    </m:sSub>
                    <m:r>
                      <a:rPr lang="fr-CH" b="1" i="1" smtClean="0">
                        <a:latin typeface="Cambria Math" panose="02040503050406030204" pitchFamily="18" charset="0"/>
                      </a:rPr>
                      <m:t>=</m:t>
                    </m:r>
                    <m:sSub>
                      <m:sSubPr>
                        <m:ctrlPr>
                          <a:rPr lang="fr-CH" b="1" i="1" smtClean="0">
                            <a:latin typeface="Cambria Math" panose="02040503050406030204" pitchFamily="18" charset="0"/>
                          </a:rPr>
                        </m:ctrlPr>
                      </m:sSubPr>
                      <m:e>
                        <m:r>
                          <a:rPr lang="fr-CH" b="1" i="1" smtClean="0">
                            <a:latin typeface="Cambria Math" panose="02040503050406030204" pitchFamily="18" charset="0"/>
                          </a:rPr>
                          <m:t>𝝓</m:t>
                        </m:r>
                      </m:e>
                      <m:sub>
                        <m:r>
                          <a:rPr lang="fr-CH" b="1" i="1" smtClean="0">
                            <a:latin typeface="Cambria Math" panose="02040503050406030204" pitchFamily="18" charset="0"/>
                          </a:rPr>
                          <m:t>𝒊𝒋</m:t>
                        </m:r>
                      </m:sub>
                    </m:sSub>
                    <m:d>
                      <m:dPr>
                        <m:ctrlPr>
                          <a:rPr lang="fr-CH" b="1" i="1" smtClean="0">
                            <a:latin typeface="Cambria Math" panose="02040503050406030204" pitchFamily="18" charset="0"/>
                          </a:rPr>
                        </m:ctrlPr>
                      </m:dPr>
                      <m:e>
                        <m:r>
                          <a:rPr lang="fr-CH" b="1" i="1" smtClean="0">
                            <a:latin typeface="Cambria Math" panose="02040503050406030204" pitchFamily="18" charset="0"/>
                          </a:rPr>
                          <m:t>𝑷</m:t>
                        </m:r>
                        <m:r>
                          <a:rPr lang="fr-CH" b="1" i="1" smtClean="0">
                            <a:latin typeface="Cambria Math" panose="02040503050406030204" pitchFamily="18" charset="0"/>
                          </a:rPr>
                          <m:t>−</m:t>
                        </m:r>
                        <m:sSub>
                          <m:sSubPr>
                            <m:ctrlPr>
                              <a:rPr lang="fr-CH" b="1" i="1" smtClean="0">
                                <a:latin typeface="Cambria Math" panose="02040503050406030204" pitchFamily="18" charset="0"/>
                              </a:rPr>
                            </m:ctrlPr>
                          </m:sSubPr>
                          <m:e>
                            <m:r>
                              <a:rPr lang="fr-CH" b="1" i="1" smtClean="0">
                                <a:latin typeface="Cambria Math" panose="02040503050406030204" pitchFamily="18" charset="0"/>
                              </a:rPr>
                              <m:t>𝝓</m:t>
                            </m:r>
                          </m:e>
                          <m:sub>
                            <m:r>
                              <a:rPr lang="fr-CH" b="1" i="1" smtClean="0">
                                <a:latin typeface="Cambria Math" panose="02040503050406030204" pitchFamily="18" charset="0"/>
                              </a:rPr>
                              <m:t>𝒊𝒋</m:t>
                            </m:r>
                          </m:sub>
                        </m:sSub>
                      </m:e>
                    </m:d>
                    <m:r>
                      <a:rPr lang="fr-CH" b="1" i="1" smtClean="0">
                        <a:latin typeface="Cambria Math" panose="02040503050406030204" pitchFamily="18" charset="0"/>
                      </a:rPr>
                      <m:t>, </m:t>
                    </m:r>
                    <m:sSub>
                      <m:sSubPr>
                        <m:ctrlPr>
                          <a:rPr lang="fr-CH" b="1" i="1" smtClean="0">
                            <a:latin typeface="Cambria Math" panose="02040503050406030204" pitchFamily="18" charset="0"/>
                          </a:rPr>
                        </m:ctrlPr>
                      </m:sSubPr>
                      <m:e>
                        <m:r>
                          <a:rPr lang="fr-CH" b="1" i="1" smtClean="0">
                            <a:latin typeface="Cambria Math" panose="02040503050406030204" pitchFamily="18" charset="0"/>
                          </a:rPr>
                          <m:t>𝒅</m:t>
                        </m:r>
                      </m:e>
                      <m:sub>
                        <m:r>
                          <a:rPr lang="fr-CH" b="1" i="1" smtClean="0">
                            <a:latin typeface="Cambria Math" panose="02040503050406030204" pitchFamily="18" charset="0"/>
                          </a:rPr>
                          <m:t>𝝂</m:t>
                        </m:r>
                      </m:sub>
                    </m:sSub>
                    <m:r>
                      <a:rPr lang="fr-CH" b="1" i="1" smtClean="0">
                        <a:latin typeface="Cambria Math" panose="02040503050406030204" pitchFamily="18" charset="0"/>
                      </a:rPr>
                      <m:t>=</m:t>
                    </m:r>
                    <m:d>
                      <m:dPr>
                        <m:begChr m:val="|"/>
                        <m:endChr m:val="|"/>
                        <m:ctrlPr>
                          <a:rPr lang="fr-CH" b="1" i="1" smtClean="0">
                            <a:latin typeface="Cambria Math" panose="02040503050406030204" pitchFamily="18" charset="0"/>
                          </a:rPr>
                        </m:ctrlPr>
                      </m:dPr>
                      <m:e>
                        <m:sSub>
                          <m:sSubPr>
                            <m:ctrlPr>
                              <a:rPr lang="fr-CH" b="1" i="1" smtClean="0">
                                <a:latin typeface="Cambria Math" panose="02040503050406030204" pitchFamily="18" charset="0"/>
                              </a:rPr>
                            </m:ctrlPr>
                          </m:sSubPr>
                          <m:e>
                            <m:r>
                              <a:rPr lang="fr-CH" b="1" i="1" smtClean="0">
                                <a:latin typeface="Cambria Math" panose="02040503050406030204" pitchFamily="18" charset="0"/>
                              </a:rPr>
                              <m:t>𝒗</m:t>
                            </m:r>
                          </m:e>
                          <m:sub>
                            <m:r>
                              <a:rPr lang="fr-CH" b="1" i="1" smtClean="0">
                                <a:latin typeface="Cambria Math" panose="02040503050406030204" pitchFamily="18" charset="0"/>
                              </a:rPr>
                              <m:t>𝒊</m:t>
                            </m:r>
                          </m:sub>
                        </m:sSub>
                        <m:r>
                          <a:rPr lang="fr-CH" b="1" i="1" smtClean="0">
                            <a:latin typeface="Cambria Math" panose="02040503050406030204" pitchFamily="18" charset="0"/>
                          </a:rPr>
                          <m:t>−</m:t>
                        </m:r>
                        <m:sSub>
                          <m:sSubPr>
                            <m:ctrlPr>
                              <a:rPr lang="fr-CH" b="1" i="1" smtClean="0">
                                <a:latin typeface="Cambria Math" panose="02040503050406030204" pitchFamily="18" charset="0"/>
                              </a:rPr>
                            </m:ctrlPr>
                          </m:sSubPr>
                          <m:e>
                            <m:r>
                              <a:rPr lang="fr-CH" b="1" i="1" smtClean="0">
                                <a:latin typeface="Cambria Math" panose="02040503050406030204" pitchFamily="18" charset="0"/>
                              </a:rPr>
                              <m:t>𝝂</m:t>
                            </m:r>
                          </m:e>
                          <m:sub>
                            <m:r>
                              <a:rPr lang="fr-CH" b="1" i="1" smtClean="0">
                                <a:latin typeface="Cambria Math" panose="02040503050406030204" pitchFamily="18" charset="0"/>
                              </a:rPr>
                              <m:t>𝒋</m:t>
                            </m:r>
                          </m:sub>
                        </m:sSub>
                      </m:e>
                    </m:d>
                    <m:r>
                      <a:rPr lang="fr-CH" b="1" i="1" smtClean="0">
                        <a:latin typeface="Cambria Math" panose="02040503050406030204" pitchFamily="18" charset="0"/>
                      </a:rPr>
                      <m:t>, </m:t>
                    </m:r>
                    <m:sSub>
                      <m:sSubPr>
                        <m:ctrlPr>
                          <a:rPr lang="fr-CH" b="1" i="1" smtClean="0">
                            <a:latin typeface="Cambria Math" panose="02040503050406030204" pitchFamily="18" charset="0"/>
                          </a:rPr>
                        </m:ctrlPr>
                      </m:sSubPr>
                      <m:e>
                        <m:r>
                          <a:rPr lang="fr-CH" b="1" i="1" smtClean="0">
                            <a:latin typeface="Cambria Math" panose="02040503050406030204" pitchFamily="18" charset="0"/>
                          </a:rPr>
                          <m:t>𝒅</m:t>
                        </m:r>
                      </m:e>
                      <m:sub>
                        <m:r>
                          <a:rPr lang="fr-CH" b="1" i="1" smtClean="0">
                            <a:latin typeface="Cambria Math" panose="02040503050406030204" pitchFamily="18" charset="0"/>
                          </a:rPr>
                          <m:t>𝒔</m:t>
                        </m:r>
                      </m:sub>
                    </m:sSub>
                    <m:r>
                      <a:rPr lang="fr-CH" b="1" i="1" smtClean="0">
                        <a:latin typeface="Cambria Math" panose="02040503050406030204" pitchFamily="18" charset="0"/>
                      </a:rPr>
                      <m:t>=</m:t>
                    </m:r>
                    <m:sSup>
                      <m:sSupPr>
                        <m:ctrlPr>
                          <a:rPr lang="fr-CH" b="1" i="1" smtClean="0">
                            <a:latin typeface="Cambria Math" panose="02040503050406030204" pitchFamily="18" charset="0"/>
                          </a:rPr>
                        </m:ctrlPr>
                      </m:sSupPr>
                      <m:e>
                        <m:d>
                          <m:dPr>
                            <m:ctrlPr>
                              <a:rPr lang="fr-CH" b="1" i="1" smtClean="0">
                                <a:latin typeface="Cambria Math" panose="02040503050406030204" pitchFamily="18" charset="0"/>
                              </a:rPr>
                            </m:ctrlPr>
                          </m:dPr>
                          <m:e>
                            <m:r>
                              <a:rPr lang="fr-CH" b="1" i="1" smtClean="0">
                                <a:latin typeface="Cambria Math" panose="02040503050406030204" pitchFamily="18" charset="0"/>
                              </a:rPr>
                              <m:t>𝟏</m:t>
                            </m:r>
                            <m:r>
                              <a:rPr lang="fr-CH" b="1" i="1" smtClean="0">
                                <a:latin typeface="Cambria Math" panose="02040503050406030204" pitchFamily="18" charset="0"/>
                              </a:rPr>
                              <m:t>−</m:t>
                            </m:r>
                            <m:sSub>
                              <m:sSubPr>
                                <m:ctrlPr>
                                  <a:rPr lang="fr-CH" b="1" i="1" smtClean="0">
                                    <a:latin typeface="Cambria Math" panose="02040503050406030204" pitchFamily="18" charset="0"/>
                                  </a:rPr>
                                </m:ctrlPr>
                              </m:sSubPr>
                              <m:e>
                                <m:r>
                                  <a:rPr lang="fr-CH" b="1" i="1" smtClean="0">
                                    <a:latin typeface="Cambria Math" panose="02040503050406030204" pitchFamily="18" charset="0"/>
                                  </a:rPr>
                                  <m:t>𝑪</m:t>
                                </m:r>
                              </m:e>
                              <m:sub>
                                <m:r>
                                  <a:rPr lang="fr-CH" b="1" i="1" smtClean="0">
                                    <a:latin typeface="Cambria Math" panose="02040503050406030204" pitchFamily="18" charset="0"/>
                                  </a:rPr>
                                  <m:t>𝒊𝒋</m:t>
                                </m:r>
                              </m:sub>
                            </m:sSub>
                          </m:e>
                        </m:d>
                      </m:e>
                      <m:sup>
                        <m:f>
                          <m:fPr>
                            <m:ctrlPr>
                              <a:rPr lang="fr-CH" b="1" i="1" smtClean="0">
                                <a:latin typeface="Cambria Math" panose="02040503050406030204" pitchFamily="18" charset="0"/>
                              </a:rPr>
                            </m:ctrlPr>
                          </m:fPr>
                          <m:num>
                            <m:r>
                              <a:rPr lang="fr-CH" b="1" i="1" smtClean="0">
                                <a:latin typeface="Cambria Math" panose="02040503050406030204" pitchFamily="18" charset="0"/>
                              </a:rPr>
                              <m:t>𝟏</m:t>
                            </m:r>
                          </m:num>
                          <m:den>
                            <m:r>
                              <a:rPr lang="fr-CH" b="1" i="1" smtClean="0">
                                <a:latin typeface="Cambria Math" panose="02040503050406030204" pitchFamily="18" charset="0"/>
                              </a:rPr>
                              <m:t>𝟐</m:t>
                            </m:r>
                          </m:den>
                        </m:f>
                      </m:sup>
                    </m:sSup>
                  </m:oMath>
                </a14:m>
                <a:endParaRPr lang="fr-CH" b="1" dirty="0"/>
              </a:p>
              <a:p>
                <a:pPr lvl="1"/>
                <a:r>
                  <a:rPr lang="fr-FR" b="1" dirty="0" err="1"/>
                  <a:t>Constructing</a:t>
                </a:r>
                <a:r>
                  <a:rPr lang="fr-FR" b="1" dirty="0"/>
                  <a:t> the </a:t>
                </a:r>
                <a:r>
                  <a:rPr lang="fr-FR" b="1" dirty="0" err="1"/>
                  <a:t>periodograms</a:t>
                </a:r>
                <a:r>
                  <a:rPr lang="fr-FR" b="1" dirty="0"/>
                  <a:t>: </a:t>
                </a:r>
                <a14:m>
                  <m:oMath xmlns:m="http://schemas.openxmlformats.org/officeDocument/2006/math">
                    <m:sSub>
                      <m:sSubPr>
                        <m:ctrlPr>
                          <a:rPr lang="fr-CH" b="1" i="1" smtClean="0">
                            <a:latin typeface="Cambria Math" panose="02040503050406030204" pitchFamily="18" charset="0"/>
                          </a:rPr>
                        </m:ctrlPr>
                      </m:sSubPr>
                      <m:e>
                        <m:r>
                          <a:rPr lang="fr-CH" b="1" i="1" smtClean="0">
                            <a:latin typeface="Cambria Math" panose="02040503050406030204" pitchFamily="18" charset="0"/>
                          </a:rPr>
                          <m:t>𝑫</m:t>
                        </m:r>
                      </m:e>
                      <m:sub>
                        <m:r>
                          <a:rPr lang="fr-CH" b="1" i="1" smtClean="0">
                            <a:latin typeface="Cambria Math" panose="02040503050406030204" pitchFamily="18" charset="0"/>
                          </a:rPr>
                          <m:t>𝝓𝝂</m:t>
                        </m:r>
                      </m:sub>
                    </m:sSub>
                    <m:r>
                      <a:rPr lang="fr-CH" b="1" i="1" smtClean="0">
                        <a:latin typeface="Cambria Math" panose="02040503050406030204" pitchFamily="18" charset="0"/>
                      </a:rPr>
                      <m:t>, </m:t>
                    </m:r>
                    <m:sSub>
                      <m:sSubPr>
                        <m:ctrlPr>
                          <a:rPr lang="fr-CH" b="1" i="1" smtClean="0">
                            <a:latin typeface="Cambria Math" panose="02040503050406030204" pitchFamily="18" charset="0"/>
                          </a:rPr>
                        </m:ctrlPr>
                      </m:sSubPr>
                      <m:e>
                        <m:r>
                          <a:rPr lang="fr-CH" b="1" i="1" smtClean="0">
                            <a:latin typeface="Cambria Math" panose="02040503050406030204" pitchFamily="18" charset="0"/>
                          </a:rPr>
                          <m:t>𝑫</m:t>
                        </m:r>
                      </m:e>
                      <m:sub>
                        <m:r>
                          <a:rPr lang="fr-CH" b="1" i="1" smtClean="0">
                            <a:latin typeface="Cambria Math" panose="02040503050406030204" pitchFamily="18" charset="0"/>
                          </a:rPr>
                          <m:t>𝝓</m:t>
                        </m:r>
                        <m:r>
                          <a:rPr lang="fr-CH" b="1" i="1" smtClean="0">
                            <a:latin typeface="Cambria Math" panose="02040503050406030204" pitchFamily="18" charset="0"/>
                          </a:rPr>
                          <m:t>𝒔</m:t>
                        </m:r>
                      </m:sub>
                    </m:sSub>
                  </m:oMath>
                </a14:m>
                <a:endParaRPr lang="fr-FR" b="1" dirty="0"/>
              </a:p>
              <a:p>
                <a:pPr lvl="1"/>
                <a:endParaRPr lang="fr-FR" dirty="0"/>
              </a:p>
            </p:txBody>
          </p:sp>
        </mc:Choice>
        <mc:Fallback>
          <p:sp>
            <p:nvSpPr>
              <p:cNvPr id="2" name="Espace réservé du contenu 1">
                <a:extLst>
                  <a:ext uri="{FF2B5EF4-FFF2-40B4-BE49-F238E27FC236}">
                    <a16:creationId xmlns:a16="http://schemas.microsoft.com/office/drawing/2014/main" id="{3C04D4F0-9F00-D043-B80F-52268AB0057D}"/>
                  </a:ext>
                </a:extLst>
              </p:cNvPr>
              <p:cNvSpPr>
                <a:spLocks noGrp="1" noRot="1" noChangeAspect="1" noMove="1" noResize="1" noEditPoints="1" noAdjustHandles="1" noChangeArrowheads="1" noChangeShapeType="1" noTextEdit="1"/>
              </p:cNvSpPr>
              <p:nvPr>
                <p:ph idx="1"/>
              </p:nvPr>
            </p:nvSpPr>
            <p:spPr>
              <a:xfrm>
                <a:off x="448235" y="1163170"/>
                <a:ext cx="8499708" cy="3980330"/>
              </a:xfrm>
              <a:blipFill>
                <a:blip r:embed="rId3"/>
                <a:stretch>
                  <a:fillRect t="-1531" b="-306"/>
                </a:stretch>
              </a:blipFill>
            </p:spPr>
            <p:txBody>
              <a:bodyPr/>
              <a:lstStyle/>
              <a:p>
                <a:r>
                  <a:rPr lang="fr-CH">
                    <a:noFill/>
                  </a:rPr>
                  <a:t> </a:t>
                </a:r>
              </a:p>
            </p:txBody>
          </p:sp>
        </mc:Fallback>
      </mc:AlternateContent>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a:xfrm>
            <a:off x="904875" y="131032"/>
            <a:ext cx="8043068" cy="1072753"/>
          </a:xfrm>
        </p:spPr>
        <p:txBody>
          <a:bodyPr>
            <a:noAutofit/>
          </a:bodyPr>
          <a:lstStyle/>
          <a:p>
            <a:r>
              <a:rPr lang="fr-FR" dirty="0" err="1"/>
              <a:t>Mathematical</a:t>
            </a:r>
            <a:r>
              <a:rPr lang="fr-FR" dirty="0"/>
              <a:t> </a:t>
            </a:r>
            <a:r>
              <a:rPr lang="fr-FR" dirty="0" err="1"/>
              <a:t>framework</a:t>
            </a:r>
            <a:r>
              <a:rPr lang="fr-FR" dirty="0"/>
              <a:t> II</a:t>
            </a:r>
            <a:br>
              <a:rPr lang="fr-FR" dirty="0"/>
            </a:br>
            <a:r>
              <a:rPr lang="fr-FR" dirty="0"/>
              <a:t>Semi-partial distance </a:t>
            </a:r>
            <a:r>
              <a:rPr lang="fr-FR" dirty="0" err="1"/>
              <a:t>correlation</a:t>
            </a:r>
            <a:r>
              <a:rPr lang="fr-FR" dirty="0"/>
              <a:t>: A </a:t>
            </a:r>
            <a:r>
              <a:rPr lang="fr-FR" dirty="0" err="1"/>
              <a:t>didactic</a:t>
            </a:r>
            <a:r>
              <a:rPr lang="fr-FR" dirty="0"/>
              <a:t> </a:t>
            </a:r>
            <a:r>
              <a:rPr lang="fr-FR" dirty="0" err="1"/>
              <a:t>example</a:t>
            </a:r>
            <a:endParaRPr lang="fr-FR" dirty="0"/>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p:txBody>
          <a:bodyPr/>
          <a:lstStyle/>
          <a:p>
            <a:fld id="{E1E1CD7C-2161-7D43-862E-CE4C333CD873}" type="slidenum">
              <a:rPr lang="fr-FR" smtClean="0"/>
              <a:pPr/>
              <a:t>8</a:t>
            </a:fld>
            <a:endParaRPr lang="fr-FR" dirty="0"/>
          </a:p>
        </p:txBody>
      </p:sp>
      <p:pic>
        <p:nvPicPr>
          <p:cNvPr id="5" name="Image 4">
            <a:extLst>
              <a:ext uri="{FF2B5EF4-FFF2-40B4-BE49-F238E27FC236}">
                <a16:creationId xmlns:a16="http://schemas.microsoft.com/office/drawing/2014/main" id="{944A0CBC-88E5-D364-181C-0B4D00F832DA}"/>
              </a:ext>
            </a:extLst>
          </p:cNvPr>
          <p:cNvPicPr>
            <a:picLocks noChangeAspect="1"/>
          </p:cNvPicPr>
          <p:nvPr/>
        </p:nvPicPr>
        <p:blipFill>
          <a:blip r:embed="rId4"/>
          <a:stretch>
            <a:fillRect/>
          </a:stretch>
        </p:blipFill>
        <p:spPr>
          <a:xfrm>
            <a:off x="3026734" y="2008140"/>
            <a:ext cx="3090532" cy="701780"/>
          </a:xfrm>
          <a:prstGeom prst="rect">
            <a:avLst/>
          </a:prstGeom>
        </p:spPr>
      </p:pic>
      <p:cxnSp>
        <p:nvCxnSpPr>
          <p:cNvPr id="9" name="Connecteur droit avec flèche 8">
            <a:extLst>
              <a:ext uri="{FF2B5EF4-FFF2-40B4-BE49-F238E27FC236}">
                <a16:creationId xmlns:a16="http://schemas.microsoft.com/office/drawing/2014/main" id="{12817EE5-3CDA-573A-3FB3-9EF38342C459}"/>
              </a:ext>
            </a:extLst>
          </p:cNvPr>
          <p:cNvCxnSpPr/>
          <p:nvPr/>
        </p:nvCxnSpPr>
        <p:spPr>
          <a:xfrm>
            <a:off x="1259540" y="3153335"/>
            <a:ext cx="690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10C21431-C649-653C-499F-1F8ADC5D66F1}"/>
              </a:ext>
            </a:extLst>
          </p:cNvPr>
          <p:cNvCxnSpPr>
            <a:cxnSpLocks/>
          </p:cNvCxnSpPr>
          <p:nvPr/>
        </p:nvCxnSpPr>
        <p:spPr>
          <a:xfrm>
            <a:off x="4912659" y="3863787"/>
            <a:ext cx="10309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752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8EF82B9B-A51E-A5B3-928A-316554D5B319}"/>
              </a:ext>
            </a:extLst>
          </p:cNvPr>
          <p:cNvPicPr>
            <a:picLocks noChangeAspect="1"/>
          </p:cNvPicPr>
          <p:nvPr/>
        </p:nvPicPr>
        <p:blipFill>
          <a:blip r:embed="rId2"/>
          <a:stretch>
            <a:fillRect/>
          </a:stretch>
        </p:blipFill>
        <p:spPr>
          <a:xfrm>
            <a:off x="4648059" y="1564505"/>
            <a:ext cx="4395344" cy="2802031"/>
          </a:xfrm>
          <a:prstGeom prst="rect">
            <a:avLst/>
          </a:prstGeom>
          <a:noFill/>
          <a:ln>
            <a:solidFill>
              <a:srgbClr val="000000"/>
            </a:solidFill>
          </a:ln>
        </p:spPr>
      </p:pic>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a:xfrm>
            <a:off x="904875" y="131032"/>
            <a:ext cx="3667125" cy="1072753"/>
          </a:xfrm>
        </p:spPr>
        <p:txBody>
          <a:bodyPr anchor="t">
            <a:normAutofit/>
          </a:bodyPr>
          <a:lstStyle/>
          <a:p>
            <a:r>
              <a:rPr lang="fr-FR" sz="3000" dirty="0" err="1"/>
              <a:t>Some</a:t>
            </a:r>
            <a:r>
              <a:rPr lang="fr-FR" sz="3000" dirty="0"/>
              <a:t> </a:t>
            </a:r>
            <a:r>
              <a:rPr lang="fr-FR" sz="3000" dirty="0" err="1"/>
              <a:t>examples</a:t>
            </a:r>
            <a:r>
              <a:rPr lang="fr-FR" sz="3000" dirty="0"/>
              <a:t>: </a:t>
            </a:r>
            <a:br>
              <a:rPr lang="fr-FR" sz="3000" dirty="0"/>
            </a:br>
            <a:r>
              <a:rPr lang="el-GR" sz="3000" dirty="0"/>
              <a:t>β</a:t>
            </a:r>
            <a:r>
              <a:rPr lang="fr-CH" sz="3000" dirty="0"/>
              <a:t> </a:t>
            </a:r>
            <a:r>
              <a:rPr lang="fr-CH" sz="3000" dirty="0" err="1"/>
              <a:t>Doradus</a:t>
            </a:r>
            <a:endParaRPr lang="fr-FR" sz="3000" dirty="0"/>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a:xfrm>
            <a:off x="8631238" y="195263"/>
            <a:ext cx="512762" cy="163552"/>
          </a:xfrm>
        </p:spPr>
        <p:txBody>
          <a:bodyPr anchor="t">
            <a:normAutofit/>
          </a:bodyPr>
          <a:lstStyle/>
          <a:p>
            <a:pPr>
              <a:spcAft>
                <a:spcPts val="600"/>
              </a:spcAft>
            </a:pPr>
            <a:fld id="{E1E1CD7C-2161-7D43-862E-CE4C333CD873}" type="slidenum">
              <a:rPr lang="fr-FR" smtClean="0"/>
              <a:pPr>
                <a:spcAft>
                  <a:spcPts val="600"/>
                </a:spcAft>
              </a:pPr>
              <a:t>9</a:t>
            </a:fld>
            <a:endParaRPr lang="fr-FR"/>
          </a:p>
        </p:txBody>
      </p:sp>
      <p:sp>
        <p:nvSpPr>
          <p:cNvPr id="9" name="Content Placeholder 1">
            <a:extLst>
              <a:ext uri="{FF2B5EF4-FFF2-40B4-BE49-F238E27FC236}">
                <a16:creationId xmlns:a16="http://schemas.microsoft.com/office/drawing/2014/main" id="{FD1F7A56-4368-95EE-0B13-4642FFDD678A}"/>
              </a:ext>
            </a:extLst>
          </p:cNvPr>
          <p:cNvSpPr>
            <a:spLocks noGrp="1"/>
          </p:cNvSpPr>
          <p:nvPr>
            <p:ph idx="1"/>
          </p:nvPr>
        </p:nvSpPr>
        <p:spPr>
          <a:xfrm>
            <a:off x="457201" y="1563688"/>
            <a:ext cx="4190858" cy="3386772"/>
          </a:xfrm>
        </p:spPr>
        <p:txBody>
          <a:bodyPr/>
          <a:lstStyle/>
          <a:p>
            <a:r>
              <a:rPr lang="en-US" dirty="0"/>
              <a:t>Classical Cepheid(no known companion)</a:t>
            </a:r>
          </a:p>
          <a:p>
            <a:r>
              <a:rPr lang="en-US" dirty="0"/>
              <a:t>135 CORALIE observations</a:t>
            </a:r>
          </a:p>
          <a:p>
            <a:r>
              <a:rPr lang="en-US" dirty="0"/>
              <a:t>Range tested: 4900-5150 </a:t>
            </a:r>
            <a:r>
              <a:rPr lang="en-US" dirty="0">
                <a:latin typeface="Times New Roman" panose="02020603050405020304" pitchFamily="18" charset="0"/>
                <a:cs typeface="Times New Roman" panose="02020603050405020304" pitchFamily="18" charset="0"/>
              </a:rPr>
              <a:t>Å</a:t>
            </a:r>
          </a:p>
          <a:p>
            <a:r>
              <a:rPr lang="en-US" dirty="0">
                <a:latin typeface="+mn-lt"/>
                <a:cs typeface="Times New Roman" panose="02020603050405020304" pitchFamily="18" charset="0"/>
              </a:rPr>
              <a:t>Periods recovered:</a:t>
            </a:r>
            <a:endParaRPr lang="en-US" dirty="0">
              <a:latin typeface="+mn-lt"/>
            </a:endParaRPr>
          </a:p>
          <a:p>
            <a:pPr lvl="1"/>
            <a:r>
              <a:rPr lang="en-US" dirty="0"/>
              <a:t>Radial pulsation periodicity: ~9.84 days</a:t>
            </a:r>
          </a:p>
        </p:txBody>
      </p:sp>
      <p:sp>
        <p:nvSpPr>
          <p:cNvPr id="10" name="ZoneTexte 9">
            <a:extLst>
              <a:ext uri="{FF2B5EF4-FFF2-40B4-BE49-F238E27FC236}">
                <a16:creationId xmlns:a16="http://schemas.microsoft.com/office/drawing/2014/main" id="{FC8F0F31-A735-FCE8-4E72-CD610B57B32F}"/>
              </a:ext>
            </a:extLst>
          </p:cNvPr>
          <p:cNvSpPr txBox="1"/>
          <p:nvPr/>
        </p:nvSpPr>
        <p:spPr>
          <a:xfrm>
            <a:off x="7207623" y="4379674"/>
            <a:ext cx="2052918" cy="400110"/>
          </a:xfrm>
          <a:prstGeom prst="rect">
            <a:avLst/>
          </a:prstGeom>
          <a:noFill/>
        </p:spPr>
        <p:txBody>
          <a:bodyPr wrap="square" rtlCol="0">
            <a:spAutoFit/>
          </a:bodyPr>
          <a:lstStyle/>
          <a:p>
            <a:r>
              <a:rPr lang="fr-CH" sz="1000" dirty="0" err="1"/>
              <a:t>Credits</a:t>
            </a:r>
            <a:r>
              <a:rPr lang="fr-CH" sz="1000" dirty="0"/>
              <a:t>: </a:t>
            </a:r>
            <a:r>
              <a:rPr lang="fr-CH" sz="1000" dirty="0" err="1"/>
              <a:t>Binnenfeld</a:t>
            </a:r>
            <a:r>
              <a:rPr lang="fr-CH" sz="1000" dirty="0"/>
              <a:t> et al.(2021)</a:t>
            </a:r>
          </a:p>
          <a:p>
            <a:r>
              <a:rPr lang="fr-CH" sz="1000" dirty="0"/>
              <a:t>(</a:t>
            </a:r>
            <a:r>
              <a:rPr lang="fr-CH" sz="1000" dirty="0" err="1"/>
              <a:t>badly</a:t>
            </a:r>
            <a:r>
              <a:rPr lang="fr-CH" sz="1000" dirty="0"/>
              <a:t> </a:t>
            </a:r>
            <a:r>
              <a:rPr lang="fr-CH" sz="1000" dirty="0" err="1"/>
              <a:t>labeled</a:t>
            </a:r>
            <a:r>
              <a:rPr lang="fr-CH" sz="1000" dirty="0"/>
              <a:t>)</a:t>
            </a:r>
          </a:p>
        </p:txBody>
      </p:sp>
    </p:spTree>
    <p:extLst>
      <p:ext uri="{BB962C8B-B14F-4D97-AF65-F5344CB8AC3E}">
        <p14:creationId xmlns:p14="http://schemas.microsoft.com/office/powerpoint/2010/main" val="3572196354"/>
      </p:ext>
    </p:extLst>
  </p:cSld>
  <p:clrMapOvr>
    <a:masterClrMapping/>
  </p:clrMapOvr>
</p:sld>
</file>

<file path=ppt/theme/theme1.xml><?xml version="1.0" encoding="utf-8"?>
<a:theme xmlns:a="http://schemas.openxmlformats.org/drawingml/2006/main" name="Thème Office">
  <a:themeElements>
    <a:clrScheme name="EPFL - New Colors 2019">
      <a:dk1>
        <a:srgbClr val="413C3A"/>
      </a:dk1>
      <a:lt1>
        <a:srgbClr val="FFFFFF"/>
      </a:lt1>
      <a:dk2>
        <a:srgbClr val="413C3A"/>
      </a:dk2>
      <a:lt2>
        <a:srgbClr val="CAC7C7"/>
      </a:lt2>
      <a:accent1>
        <a:srgbClr val="E30613"/>
      </a:accent1>
      <a:accent2>
        <a:srgbClr val="00A79F"/>
      </a:accent2>
      <a:accent3>
        <a:srgbClr val="413C3A"/>
      </a:accent3>
      <a:accent4>
        <a:srgbClr val="007480"/>
      </a:accent4>
      <a:accent5>
        <a:srgbClr val="F39869"/>
      </a:accent5>
      <a:accent6>
        <a:srgbClr val="B51F1F"/>
      </a:accent6>
      <a:hlink>
        <a:srgbClr val="ED6E9C"/>
      </a:hlink>
      <a:folHlink>
        <a:srgbClr val="4F8FCC"/>
      </a:folHlink>
    </a:clrScheme>
    <a:fontScheme name="EPFL_Beta2">
      <a:majorFont>
        <a:latin typeface="Franklin Gothic Demi Cond"/>
        <a:ea typeface=""/>
        <a:cs typeface=""/>
      </a:majorFont>
      <a:minorFont>
        <a:latin typeface="Arial"/>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EPFL_Beta2" id="{6A525B41-3E68-491F-A6C9-0B15EA1321FE}" vid="{993E2952-EB5D-4425-8012-1B04381EBC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FC127AB4946248A5685C1F92D54FFE" ma:contentTypeVersion="0" ma:contentTypeDescription="Crée un document." ma:contentTypeScope="" ma:versionID="ef3ff242486930b75c69099c0dd02c57">
  <xsd:schema xmlns:xsd="http://www.w3.org/2001/XMLSchema" xmlns:xs="http://www.w3.org/2001/XMLSchema" xmlns:p="http://schemas.microsoft.com/office/2006/metadata/properties" targetNamespace="http://schemas.microsoft.com/office/2006/metadata/properties" ma:root="true" ma:fieldsID="ab09c1ba23edfaa45a5e9d385267c9b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F8CE09B-89B1-4B5D-BED2-87C84F0777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266205E9-12FC-4D6C-B0C7-1E9025EEB158}">
  <ds:schemaRefs>
    <ds:schemaRef ds:uri="http://schemas.microsoft.com/sharepoint/v3/contenttype/forms"/>
  </ds:schemaRefs>
</ds:datastoreItem>
</file>

<file path=customXml/itemProps3.xml><?xml version="1.0" encoding="utf-8"?>
<ds:datastoreItem xmlns:ds="http://schemas.openxmlformats.org/officeDocument/2006/customXml" ds:itemID="{348A6C70-7FF5-480A-B09B-7D0A19B2F431}">
  <ds:schemaRefs>
    <ds:schemaRef ds:uri="http://purl.org/dc/elements/1.1/"/>
    <ds:schemaRef ds:uri="http://purl.org/dc/dcmitype/"/>
    <ds:schemaRef ds:uri="http://schemas.openxmlformats.org/package/2006/metadata/core-properties"/>
    <ds:schemaRef ds:uri="http://schemas.microsoft.com/office/2006/metadata/properties"/>
    <ds:schemaRef ds:uri="http://schemas.microsoft.com/office/infopath/2007/PartnerControls"/>
    <ds:schemaRef ds:uri="http://schemas.microsoft.com/office/2006/documentManagement/typ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Thème Office</Template>
  <TotalTime>0</TotalTime>
  <Words>1961</Words>
  <Application>Microsoft Office PowerPoint</Application>
  <PresentationFormat>Affichage à l'écran (16:9)</PresentationFormat>
  <Paragraphs>193</Paragraphs>
  <Slides>20</Slides>
  <Notes>10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20</vt:i4>
      </vt:variant>
    </vt:vector>
  </HeadingPairs>
  <TitlesOfParts>
    <vt:vector size="29" baseType="lpstr">
      <vt:lpstr>Arial</vt:lpstr>
      <vt:lpstr>Calibri</vt:lpstr>
      <vt:lpstr>Cambria Math</vt:lpstr>
      <vt:lpstr>Franklin Gothic Demi Cond</vt:lpstr>
      <vt:lpstr>Helvetica Neue</vt:lpstr>
      <vt:lpstr>Slack-Lato</vt:lpstr>
      <vt:lpstr>Times New Roman</vt:lpstr>
      <vt:lpstr>Wingdings</vt:lpstr>
      <vt:lpstr>Thème Office</vt:lpstr>
      <vt:lpstr>Periodicities of binary Cepheids - Exploring a novel approach based on distance correlation  K. Barbey1*, G. Viviani1, R.I. Anderson1</vt:lpstr>
      <vt:lpstr>Context I Period, Luminosity and the Hubble Constant</vt:lpstr>
      <vt:lpstr>Context II Radial velocities and periodicities</vt:lpstr>
      <vt:lpstr>Finding periodicities with RVs.</vt:lpstr>
      <vt:lpstr>Motivation I Why is the LS periodogram not always enough ?</vt:lpstr>
      <vt:lpstr>Motivation II Why this new approach and what does it do?</vt:lpstr>
      <vt:lpstr>Mathematical framework I Semi-partial distance correlation: A didactic example</vt:lpstr>
      <vt:lpstr>Mathematical framework II Semi-partial distance correlation: A didactic example</vt:lpstr>
      <vt:lpstr>Some examples:  β Doradus</vt:lpstr>
      <vt:lpstr>Some examples:  S Muscae</vt:lpstr>
      <vt:lpstr>What have I been doing apart from calcetto and cycling?</vt:lpstr>
      <vt:lpstr>Tellurics The sky is a limit</vt:lpstr>
      <vt:lpstr>δ Cephei</vt:lpstr>
      <vt:lpstr>Finding the right wavelength range: The effect of preprocessing</vt:lpstr>
      <vt:lpstr>Finding the right wavelength range: The effect of preprocessing</vt:lpstr>
      <vt:lpstr>Results on a dataset of 15 stars: Hermes + Coralie14</vt:lpstr>
      <vt:lpstr>For the future</vt:lpstr>
      <vt:lpstr>Conclusion</vt:lpstr>
      <vt:lpstr>References</vt:lpstr>
      <vt:lpstr>RR Lyrae shockwaves on H_β</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EPFL</dc:title>
  <dc:creator>Utilisateur Microsoft Office</dc:creator>
  <cp:lastModifiedBy>Kent</cp:lastModifiedBy>
  <cp:revision>369</cp:revision>
  <dcterms:created xsi:type="dcterms:W3CDTF">2019-04-02T06:24:35Z</dcterms:created>
  <dcterms:modified xsi:type="dcterms:W3CDTF">2023-12-11T08:01:24Z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0x0101001BFC127AB4946248A5685C1F92D54FFE</vt:lpwstr>
  </property>
</Properties>
</file>